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Lst>
  <p:notesMasterIdLst>
    <p:notesMasterId r:id="rId10"/>
  </p:notesMasterIdLst>
  <p:sldIdLst>
    <p:sldId id="256" r:id="rId6"/>
    <p:sldId id="257" r:id="rId7"/>
    <p:sldId id="258" r:id="rId8"/>
    <p:sldId id="259"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4221D-C3BD-41D4-9AE4-EA62E81BF76C}" type="datetimeFigureOut">
              <a:rPr kumimoji="1" lang="ja-JP" altLang="en-US" smtClean="0"/>
              <a:t>2020/4/7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5BA92-0ED5-4FAA-A299-22EDFA15AECF}" type="slidenum">
              <a:rPr kumimoji="1" lang="ja-JP" altLang="en-US" smtClean="0"/>
              <a:t>‹#›</a:t>
            </a:fld>
            <a:endParaRPr kumimoji="1" lang="ja-JP" altLang="en-US"/>
          </a:p>
        </p:txBody>
      </p:sp>
    </p:spTree>
    <p:extLst>
      <p:ext uri="{BB962C8B-B14F-4D97-AF65-F5344CB8AC3E}">
        <p14:creationId xmlns:p14="http://schemas.microsoft.com/office/powerpoint/2010/main" val="41216619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3544" indent="-285979" eaLnBrk="0" hangingPunct="0">
              <a:defRPr kumimoji="1">
                <a:solidFill>
                  <a:schemeClr val="tx1"/>
                </a:solidFill>
                <a:latin typeface="Arial" charset="0"/>
                <a:ea typeface="ＭＳ Ｐゴシック" pitchFamily="50" charset="-128"/>
              </a:defRPr>
            </a:lvl2pPr>
            <a:lvl3pPr marL="1143915" indent="-228783" eaLnBrk="0" hangingPunct="0">
              <a:defRPr kumimoji="1">
                <a:solidFill>
                  <a:schemeClr val="tx1"/>
                </a:solidFill>
                <a:latin typeface="Arial" charset="0"/>
                <a:ea typeface="ＭＳ Ｐゴシック" pitchFamily="50" charset="-128"/>
              </a:defRPr>
            </a:lvl3pPr>
            <a:lvl4pPr marL="1601481" indent="-228783" eaLnBrk="0" hangingPunct="0">
              <a:defRPr kumimoji="1">
                <a:solidFill>
                  <a:schemeClr val="tx1"/>
                </a:solidFill>
                <a:latin typeface="Arial" charset="0"/>
                <a:ea typeface="ＭＳ Ｐゴシック" pitchFamily="50" charset="-128"/>
              </a:defRPr>
            </a:lvl4pPr>
            <a:lvl5pPr marL="2059046" indent="-228783" eaLnBrk="0" hangingPunct="0">
              <a:defRPr kumimoji="1">
                <a:solidFill>
                  <a:schemeClr val="tx1"/>
                </a:solidFill>
                <a:latin typeface="Arial" charset="0"/>
                <a:ea typeface="ＭＳ Ｐゴシック" pitchFamily="50" charset="-128"/>
              </a:defRPr>
            </a:lvl5pPr>
            <a:lvl6pPr marL="2516612" indent="-228783" eaLnBrk="0" fontAlgn="base" hangingPunct="0">
              <a:spcBef>
                <a:spcPct val="0"/>
              </a:spcBef>
              <a:spcAft>
                <a:spcPct val="0"/>
              </a:spcAft>
              <a:defRPr kumimoji="1">
                <a:solidFill>
                  <a:schemeClr val="tx1"/>
                </a:solidFill>
                <a:latin typeface="Arial" charset="0"/>
                <a:ea typeface="ＭＳ Ｐゴシック" pitchFamily="50" charset="-128"/>
              </a:defRPr>
            </a:lvl6pPr>
            <a:lvl7pPr marL="2974178" indent="-228783" eaLnBrk="0" fontAlgn="base" hangingPunct="0">
              <a:spcBef>
                <a:spcPct val="0"/>
              </a:spcBef>
              <a:spcAft>
                <a:spcPct val="0"/>
              </a:spcAft>
              <a:defRPr kumimoji="1">
                <a:solidFill>
                  <a:schemeClr val="tx1"/>
                </a:solidFill>
                <a:latin typeface="Arial" charset="0"/>
                <a:ea typeface="ＭＳ Ｐゴシック" pitchFamily="50" charset="-128"/>
              </a:defRPr>
            </a:lvl7pPr>
            <a:lvl8pPr marL="3431744" indent="-228783" eaLnBrk="0" fontAlgn="base" hangingPunct="0">
              <a:spcBef>
                <a:spcPct val="0"/>
              </a:spcBef>
              <a:spcAft>
                <a:spcPct val="0"/>
              </a:spcAft>
              <a:defRPr kumimoji="1">
                <a:solidFill>
                  <a:schemeClr val="tx1"/>
                </a:solidFill>
                <a:latin typeface="Arial" charset="0"/>
                <a:ea typeface="ＭＳ Ｐゴシック" pitchFamily="50" charset="-128"/>
              </a:defRPr>
            </a:lvl8pPr>
            <a:lvl9pPr marL="3889310" indent="-22878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9664B61-94AB-4104-98D2-2DE10E7180DF}" type="slidenum">
              <a:rPr lang="en-US" altLang="ja-JP">
                <a:solidFill>
                  <a:prstClr val="black"/>
                </a:solidFill>
              </a:rPr>
              <a:pPr eaLnBrk="1" hangingPunct="1"/>
              <a:t>1</a:t>
            </a:fld>
            <a:endParaRPr lang="en-US" altLang="ja-JP">
              <a:solidFill>
                <a:prstClr val="black"/>
              </a:solidFill>
            </a:endParaRPr>
          </a:p>
        </p:txBody>
      </p:sp>
      <p:sp>
        <p:nvSpPr>
          <p:cNvPr id="122883" name="Rectangle 2"/>
          <p:cNvSpPr>
            <a:spLocks noGrp="1" noRot="1" noChangeAspect="1" noChangeArrowheads="1" noTextEdit="1"/>
          </p:cNvSpPr>
          <p:nvPr>
            <p:ph type="sldImg"/>
          </p:nvPr>
        </p:nvSpPr>
        <p:spPr>
          <a:xfrm>
            <a:off x="1144588" y="687388"/>
            <a:ext cx="4570412" cy="3427412"/>
          </a:xfrm>
          <a:ln/>
        </p:spPr>
      </p:sp>
      <p:sp>
        <p:nvSpPr>
          <p:cNvPr id="122884" name="Rectangle 3"/>
          <p:cNvSpPr>
            <a:spLocks noGrp="1" noChangeArrowheads="1"/>
          </p:cNvSpPr>
          <p:nvPr>
            <p:ph type="body" idx="1"/>
          </p:nvPr>
        </p:nvSpPr>
        <p:spPr>
          <a:xfrm>
            <a:off x="685476" y="4343985"/>
            <a:ext cx="5487054" cy="4113047"/>
          </a:xfrm>
          <a:noFill/>
        </p:spPr>
        <p:txBody>
          <a:bodyPr/>
          <a:lstStyle/>
          <a:p>
            <a:pPr eaLnBrk="1" hangingPunct="1"/>
            <a:r>
              <a:rPr lang="en-US" altLang="ja-JP" smtClean="0"/>
              <a:t>Here, we generalize features of proposed BSSA. First, we use ICA as an accurate noise estimator. Next, estimated noise is the function of the frame index, so proposed BSSA can deal with non-stationary noise. Next, Noise reduction is achieved by spectral subtraction in power domain. This is applicable to the speech recognition because speech decoder is not so sensitive to phase information, and spectral subtraction is error-robust method. Finally proposed BSSA directly outputs MFCC which is the parameter for the speech recognition, and the proposed BSSA does not include reconstructing waveform process.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4588" y="687388"/>
            <a:ext cx="4570412" cy="3427412"/>
          </a:xfrm>
        </p:spPr>
      </p:sp>
      <p:sp>
        <p:nvSpPr>
          <p:cNvPr id="3" name="ノート プレースホルダ 2"/>
          <p:cNvSpPr>
            <a:spLocks noGrp="1"/>
          </p:cNvSpPr>
          <p:nvPr>
            <p:ph type="body" idx="1"/>
          </p:nvPr>
        </p:nvSpPr>
        <p:spPr/>
        <p:txBody>
          <a:bodyPr>
            <a:normAutofit/>
          </a:bodyPr>
          <a:lstStyle/>
          <a:p>
            <a:r>
              <a:rPr kumimoji="1" lang="ja-JP" altLang="en-US" dirty="0" smtClean="0"/>
              <a:t>次に主観評価実験の結果を示します．</a:t>
            </a:r>
            <a:endParaRPr kumimoji="1" lang="en-US" altLang="ja-JP" dirty="0" smtClean="0"/>
          </a:p>
          <a:p>
            <a:r>
              <a:rPr kumimoji="1" lang="ja-JP" altLang="en-US" dirty="0" smtClean="0"/>
              <a:t>この図より，提案法はほかの従来手法よりも好まれることが分かり，我々の理論解析結果と整合しており，提案法の妥当性を確認できました．</a:t>
            </a:r>
            <a:endParaRPr kumimoji="1" lang="en-US" altLang="ja-JP" dirty="0" smtClean="0"/>
          </a:p>
          <a:p>
            <a:r>
              <a:rPr kumimoji="1" lang="ja-JP" altLang="en-US" dirty="0" smtClean="0"/>
              <a:t>最後にそれぞれの手法の音を聴き比べていただきます．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6DC1B73-21F0-4096-94AD-5D7B65FF3B84}" type="slidenum">
              <a:rPr lang="en-US" altLang="ja-JP" smtClean="0">
                <a:solidFill>
                  <a:prstClr val="black"/>
                </a:solidFill>
              </a:rPr>
              <a:pPr>
                <a:defRPr/>
              </a:pPr>
              <a:t>2</a:t>
            </a:fld>
            <a:endParaRPr lang="en-US" altLang="ja-JP"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E1AF7-9950-454D-A4E5-5D616938DA46}" type="slidenum">
              <a:rPr lang="en-US" altLang="ja-JP">
                <a:solidFill>
                  <a:prstClr val="black"/>
                </a:solidFill>
              </a:rPr>
              <a:pPr/>
              <a:t>3</a:t>
            </a:fld>
            <a:endParaRPr lang="en-US" altLang="ja-JP">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ja-JP" altLang="en-US"/>
              <a:t>我々は，ミュージカルノイズを低減できる線形処理と非線形処理の統合手法を既に検討しておりまして，先ほど述べた尖度を元に解析した結果，ミュージカルノイズを低減できることが分かっており，また実験結果をこの解析結果を支持しています．この右図が提案している手法となっており</a:t>
            </a:r>
            <a:r>
              <a:rPr lang="en-US" altLang="ja-JP"/>
              <a:t>chSS+BF</a:t>
            </a:r>
            <a:r>
              <a:rPr lang="ja-JP" altLang="en-US"/>
              <a:t>と呼ぶことにします．また，こちらが従来よくある組み合わせ手法で，</a:t>
            </a:r>
            <a:r>
              <a:rPr lang="en-US" altLang="ja-JP"/>
              <a:t>BF+SS</a:t>
            </a:r>
            <a:r>
              <a:rPr lang="ja-JP" altLang="en-US"/>
              <a:t>と呼ぶことにします．．従来の組み合わせ方ではマイクロホンアレー信号処理を行ってから，</a:t>
            </a:r>
            <a:r>
              <a:rPr lang="en-US" altLang="ja-JP"/>
              <a:t>SS</a:t>
            </a:r>
            <a:r>
              <a:rPr lang="ja-JP" altLang="en-US"/>
              <a:t>を行っていますが，提案構造では先にチャネル毎に</a:t>
            </a:r>
            <a:r>
              <a:rPr lang="en-US" altLang="ja-JP"/>
              <a:t>SS</a:t>
            </a:r>
            <a:r>
              <a:rPr lang="ja-JP" altLang="en-US"/>
              <a:t>を行った後マイクロホンアレー信号処理を行います．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6D1E1-CC2D-4180-8B59-6B272D81A52E}" type="slidenum">
              <a:rPr lang="en-US" altLang="ja-JP">
                <a:solidFill>
                  <a:prstClr val="black"/>
                </a:solidFill>
              </a:rPr>
              <a:pPr/>
              <a:t>4</a:t>
            </a:fld>
            <a:endParaRPr lang="en-US" altLang="ja-JP">
              <a:solidFill>
                <a:prstClr val="black"/>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ja-JP" altLang="en-US"/>
              <a:t>こちらが，前回の音響学会にて発表を行ったときの結果となってます．こちらのグラフは左図が処理後の尖度の増加量を，右図は残留雑音の量を表しています．また赤線が提案構造，青の点線が従来構造を示しており，ご覧のとおり，雑音抑圧量は同等のまま尖度の増加を抑えることができていることがわかります．ここで音をお聞きください．</a:t>
            </a:r>
          </a:p>
          <a:p>
            <a:endParaRPr lang="ja-JP" altLang="en-US"/>
          </a:p>
          <a:p>
            <a:r>
              <a:rPr lang="ja-JP" altLang="en-US"/>
              <a:t>このように，尖度の変化量とミュージカルノイズの発生量の関係の正当性をも示唆していることが分かります．</a:t>
            </a:r>
          </a:p>
          <a:p>
            <a:r>
              <a:rPr lang="ja-JP" altLang="en-US"/>
              <a:t>しかし，この時点での解析ではガウス性の雑音のみを考慮しており，それ以外の雑音に対する有効性を示していませんでした</a:t>
            </a:r>
          </a:p>
          <a:p>
            <a:r>
              <a:rPr lang="ja-JP" altLang="en-US"/>
              <a:t>そこで，本発表では提案構造がガウス性雑音以外にも有効であることを示します．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60818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249035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116195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916181"/>
            <a:ext cx="9144000" cy="1470025"/>
          </a:xfrm>
        </p:spPr>
        <p:txBody>
          <a:bodyPr/>
          <a:lstStyle>
            <a:lvl1pPr algn="ctr">
              <a:defRPr sz="4400"/>
            </a:lvl1pPr>
          </a:lstStyle>
          <a:p>
            <a:pPr lvl="0"/>
            <a:r>
              <a:rPr lang="ja-JP" altLang="en-US" noProof="0" smtClean="0"/>
              <a:t>マスタ タイトルの書式設定</a:t>
            </a:r>
          </a:p>
        </p:txBody>
      </p:sp>
      <p:sp>
        <p:nvSpPr>
          <p:cNvPr id="4099" name="Rectangle 3"/>
          <p:cNvSpPr>
            <a:spLocks noGrp="1" noChangeArrowheads="1"/>
          </p:cNvSpPr>
          <p:nvPr>
            <p:ph type="subTitle" idx="1"/>
          </p:nvPr>
        </p:nvSpPr>
        <p:spPr>
          <a:xfrm>
            <a:off x="0" y="4052888"/>
            <a:ext cx="9144000" cy="1752600"/>
          </a:xfrm>
        </p:spPr>
        <p:txBody>
          <a:bodyPr/>
          <a:lstStyle>
            <a:lvl1pPr marL="0" indent="0" algn="ctr">
              <a:buFontTx/>
              <a:buNone/>
              <a:defRPr/>
            </a:lvl1pPr>
          </a:lstStyle>
          <a:p>
            <a:pPr lvl="0"/>
            <a:r>
              <a:rPr lang="ja-JP" altLang="en-US" noProof="0" smtClean="0"/>
              <a:t>マスタ サブタイトルの書式設定</a:t>
            </a:r>
          </a:p>
        </p:txBody>
      </p:sp>
    </p:spTree>
    <p:extLst>
      <p:ext uri="{BB962C8B-B14F-4D97-AF65-F5344CB8AC3E}">
        <p14:creationId xmlns:p14="http://schemas.microsoft.com/office/powerpoint/2010/main" val="315877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EE372D4-3BEE-43DE-8C51-1B4D1B5C2C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39648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6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8EA12582-8936-402B-A903-B1F16A5F40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7702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50859" y="1449388"/>
            <a:ext cx="424497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34" y="1449388"/>
            <a:ext cx="424497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F6EA2D06-D3C9-49BB-90C9-4FC58AAD9A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29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FA136C2C-B703-4C56-987F-876349C2D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2839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6CDF51DD-606B-4A96-AACA-EA1FC60156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78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7352BBA-768A-4A4F-90F8-F1C30052A9F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729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8DCCC1C-65A6-4568-96B0-C41D868BE6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7649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123229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863FF5DD-2980-4EF6-9BFB-A0CF5B0F77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0303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81BCB522-D5E2-4567-BA31-6DD7D57039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4474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34" y="274638"/>
            <a:ext cx="2187575" cy="643096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42909" y="274638"/>
            <a:ext cx="6410325" cy="64309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42BB88D-C60F-449C-A51F-CDDAFD536B8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40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2875" y="274638"/>
            <a:ext cx="87503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250859" y="1449388"/>
            <a:ext cx="4244975" cy="52562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34" y="1449388"/>
            <a:ext cx="4244975" cy="52562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C271A53C-2A75-4D9E-A3EE-C0802F948B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193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2875" y="274638"/>
            <a:ext cx="87503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250825" y="1449388"/>
            <a:ext cx="8642350" cy="5256212"/>
          </a:xfrm>
        </p:spPr>
        <p:txBody>
          <a:bodyPr/>
          <a:lstStyle/>
          <a:p>
            <a:pPr lvl="0"/>
            <a:endParaRPr lang="ja-JP"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F107CBEF-C3AF-4500-921F-B347D87FD9A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28592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6" name="Line 7"/>
          <p:cNvSpPr>
            <a:spLocks noChangeShapeType="1"/>
          </p:cNvSpPr>
          <p:nvPr/>
        </p:nvSpPr>
        <p:spPr bwMode="auto">
          <a:xfrm>
            <a:off x="250858" y="6308725"/>
            <a:ext cx="8640763" cy="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ja-JP" altLang="en-US" dirty="0">
              <a:solidFill>
                <a:srgbClr val="000000"/>
              </a:solidFill>
              <a:latin typeface="Arial" charset="0"/>
              <a:ea typeface="ＭＳ Ｐゴシック" pitchFamily="50" charset="-128"/>
            </a:endParaRPr>
          </a:p>
        </p:txBody>
      </p:sp>
      <p:sp>
        <p:nvSpPr>
          <p:cNvPr id="7" name="Line 8"/>
          <p:cNvSpPr>
            <a:spLocks noChangeShapeType="1"/>
          </p:cNvSpPr>
          <p:nvPr/>
        </p:nvSpPr>
        <p:spPr bwMode="auto">
          <a:xfrm>
            <a:off x="250858" y="6380163"/>
            <a:ext cx="8640763" cy="0"/>
          </a:xfrm>
          <a:prstGeom prst="line">
            <a:avLst/>
          </a:prstGeom>
          <a:noFill/>
          <a:ln w="38100">
            <a:solidFill>
              <a:srgbClr val="FF0000"/>
            </a:solidFill>
            <a:round/>
            <a:headEnd/>
            <a:tailEnd/>
          </a:ln>
          <a:effectLst/>
        </p:spPr>
        <p:txBody>
          <a:bodyPr/>
          <a:lstStyle/>
          <a:p>
            <a:pPr fontAlgn="base">
              <a:spcBef>
                <a:spcPct val="0"/>
              </a:spcBef>
              <a:spcAft>
                <a:spcPct val="0"/>
              </a:spcAft>
              <a:defRPr/>
            </a:pPr>
            <a:endParaRPr lang="ja-JP" altLang="en-US" dirty="0">
              <a:solidFill>
                <a:srgbClr val="000000"/>
              </a:solidFill>
              <a:latin typeface="Arial" charset="0"/>
              <a:ea typeface="ＭＳ Ｐゴシック" pitchFamily="50" charset="-128"/>
            </a:endParaRPr>
          </a:p>
        </p:txBody>
      </p:sp>
      <p:pic>
        <p:nvPicPr>
          <p:cNvPr id="8" name="Picture 9" descr="logobk"/>
          <p:cNvPicPr>
            <a:picLocks noChangeAspect="1" noChangeArrowheads="1"/>
          </p:cNvPicPr>
          <p:nvPr/>
        </p:nvPicPr>
        <p:blipFill>
          <a:blip r:embed="rId2" cstate="print"/>
          <a:srcRect/>
          <a:stretch>
            <a:fillRect/>
          </a:stretch>
        </p:blipFill>
        <p:spPr bwMode="auto">
          <a:xfrm>
            <a:off x="396875" y="6457038"/>
            <a:ext cx="1079500" cy="293687"/>
          </a:xfrm>
          <a:prstGeom prst="rect">
            <a:avLst/>
          </a:prstGeom>
          <a:noFill/>
          <a:ln w="9525">
            <a:noFill/>
            <a:miter lim="800000"/>
            <a:headEnd/>
            <a:tailEnd/>
          </a:ln>
        </p:spPr>
      </p:pic>
      <p:sp>
        <p:nvSpPr>
          <p:cNvPr id="9" name="Text Box 10"/>
          <p:cNvSpPr txBox="1">
            <a:spLocks noChangeArrowheads="1"/>
          </p:cNvSpPr>
          <p:nvPr/>
        </p:nvSpPr>
        <p:spPr bwMode="auto">
          <a:xfrm>
            <a:off x="1947874" y="6435540"/>
            <a:ext cx="7065973" cy="338554"/>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altLang="ja-JP" sz="1600" dirty="0">
                <a:solidFill>
                  <a:srgbClr val="000000"/>
                </a:solidFill>
                <a:latin typeface="Times New Roman" pitchFamily="18" charset="0"/>
                <a:ea typeface="ＭＳ Ｐゴシック" pitchFamily="50" charset="-128"/>
              </a:rPr>
              <a:t>Graduate School of Information Science, Nara Institute of Science and Technology </a:t>
            </a:r>
          </a:p>
        </p:txBody>
      </p:sp>
      <p:grpSp>
        <p:nvGrpSpPr>
          <p:cNvPr id="10" name="Group 11"/>
          <p:cNvGrpSpPr>
            <a:grpSpLocks/>
          </p:cNvGrpSpPr>
          <p:nvPr/>
        </p:nvGrpSpPr>
        <p:grpSpPr bwMode="auto">
          <a:xfrm>
            <a:off x="1906592" y="5282221"/>
            <a:ext cx="5545137" cy="1008062"/>
            <a:chOff x="1655" y="2886"/>
            <a:chExt cx="3493" cy="635"/>
          </a:xfrm>
        </p:grpSpPr>
        <p:pic>
          <p:nvPicPr>
            <p:cNvPr id="11" name="Picture 12" descr="SAlogo_"/>
            <p:cNvPicPr>
              <a:picLocks noChangeAspect="1" noChangeArrowheads="1"/>
            </p:cNvPicPr>
            <p:nvPr userDrawn="1"/>
          </p:nvPicPr>
          <p:blipFill>
            <a:blip r:embed="rId3" cstate="print"/>
            <a:srcRect/>
            <a:stretch>
              <a:fillRect/>
            </a:stretch>
          </p:blipFill>
          <p:spPr bwMode="auto">
            <a:xfrm>
              <a:off x="1655" y="2886"/>
              <a:ext cx="635" cy="635"/>
            </a:xfrm>
            <a:prstGeom prst="rect">
              <a:avLst/>
            </a:prstGeom>
            <a:noFill/>
            <a:ln w="9525">
              <a:noFill/>
              <a:miter lim="800000"/>
              <a:headEnd/>
              <a:tailEnd/>
            </a:ln>
          </p:spPr>
        </p:pic>
        <p:sp>
          <p:nvSpPr>
            <p:cNvPr id="12" name="Text Box 13"/>
            <p:cNvSpPr txBox="1">
              <a:spLocks noChangeArrowheads="1"/>
            </p:cNvSpPr>
            <p:nvPr userDrawn="1"/>
          </p:nvSpPr>
          <p:spPr bwMode="auto">
            <a:xfrm>
              <a:off x="2199" y="2988"/>
              <a:ext cx="2949" cy="442"/>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ja-JP" sz="2000" b="1" dirty="0">
                  <a:solidFill>
                    <a:srgbClr val="FF0000"/>
                  </a:solidFill>
                </a:rPr>
                <a:t>S</a:t>
              </a:r>
              <a:r>
                <a:rPr lang="en-US" altLang="ja-JP" sz="2000" b="1" dirty="0">
                  <a:solidFill>
                    <a:srgbClr val="000000"/>
                  </a:solidFill>
                </a:rPr>
                <a:t>peech and </a:t>
              </a:r>
              <a:r>
                <a:rPr lang="en-US" altLang="ja-JP" sz="2000" b="1" dirty="0">
                  <a:solidFill>
                    <a:srgbClr val="FF0000"/>
                  </a:solidFill>
                </a:rPr>
                <a:t>A</a:t>
              </a:r>
              <a:r>
                <a:rPr lang="en-US" altLang="ja-JP" sz="2000" b="1" dirty="0">
                  <a:solidFill>
                    <a:srgbClr val="000000"/>
                  </a:solidFill>
                </a:rPr>
                <a:t>coustics Processing</a:t>
              </a:r>
            </a:p>
            <a:p>
              <a:pPr fontAlgn="base">
                <a:spcBef>
                  <a:spcPct val="0"/>
                </a:spcBef>
                <a:spcAft>
                  <a:spcPct val="0"/>
                </a:spcAft>
                <a:defRPr/>
              </a:pPr>
              <a:r>
                <a:rPr lang="en-US" altLang="ja-JP" sz="2000" b="1" dirty="0">
                  <a:solidFill>
                    <a:srgbClr val="000000"/>
                  </a:solidFill>
                </a:rPr>
                <a:t>Laboratory</a:t>
              </a:r>
            </a:p>
          </p:txBody>
        </p:sp>
      </p:grpSp>
      <p:sp>
        <p:nvSpPr>
          <p:cNvPr id="5122" name="Rectangle 2"/>
          <p:cNvSpPr>
            <a:spLocks noGrp="1" noChangeArrowheads="1"/>
          </p:cNvSpPr>
          <p:nvPr>
            <p:ph type="ctrTitle"/>
          </p:nvPr>
        </p:nvSpPr>
        <p:spPr>
          <a:xfrm>
            <a:off x="685800" y="1023939"/>
            <a:ext cx="7772400" cy="1470025"/>
          </a:xfrm>
          <a:prstGeom prst="rect">
            <a:avLst/>
          </a:prstGeom>
        </p:spPr>
        <p:txBody>
          <a:bodyPr/>
          <a:lstStyle>
            <a:lvl1pPr>
              <a:defRPr>
                <a:latin typeface="ＭＳ Ｐゴシック" pitchFamily="50" charset="-128"/>
                <a:ea typeface="ＭＳ Ｐゴシック" pitchFamily="50" charset="-128"/>
              </a:defRPr>
            </a:lvl1pPr>
          </a:lstStyle>
          <a:p>
            <a:r>
              <a:rPr lang="ja-JP" altLang="en-US" dirty="0"/>
              <a:t>マスタ タイトルの書式設定</a:t>
            </a:r>
          </a:p>
        </p:txBody>
      </p:sp>
      <p:sp>
        <p:nvSpPr>
          <p:cNvPr id="5123" name="Rectangle 3"/>
          <p:cNvSpPr>
            <a:spLocks noGrp="1" noChangeArrowheads="1"/>
          </p:cNvSpPr>
          <p:nvPr>
            <p:ph type="subTitle" idx="1"/>
          </p:nvPr>
        </p:nvSpPr>
        <p:spPr>
          <a:xfrm>
            <a:off x="1371600" y="2781366"/>
            <a:ext cx="6400800" cy="1152525"/>
          </a:xfrm>
          <a:prstGeom prst="rect">
            <a:avLst/>
          </a:prstGeom>
        </p:spPr>
        <p:txBody>
          <a:bodyPr/>
          <a:lstStyle>
            <a:lvl1pPr marL="0" indent="0" algn="ctr">
              <a:buFont typeface="Wingdings" pitchFamily="2" charset="2"/>
              <a:buNone/>
              <a:defRPr>
                <a:latin typeface="ＭＳ Ｐゴシック" pitchFamily="50" charset="-128"/>
                <a:ea typeface="ＭＳ Ｐゴシック" pitchFamily="50" charset="-128"/>
              </a:defRPr>
            </a:lvl1pPr>
          </a:lstStyle>
          <a:p>
            <a:r>
              <a:rPr lang="ja-JP" altLang="en-US" dirty="0"/>
              <a:t>マスタ サブタイトルの書式設定</a:t>
            </a:r>
          </a:p>
        </p:txBody>
      </p:sp>
    </p:spTree>
    <p:extLst>
      <p:ext uri="{BB962C8B-B14F-4D97-AF65-F5344CB8AC3E}">
        <p14:creationId xmlns:p14="http://schemas.microsoft.com/office/powerpoint/2010/main" val="198037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900000"/>
            <a:ext cx="9144000" cy="5958000"/>
          </a:xfrm>
          <a:prstGeom prst="rect">
            <a:avLst/>
          </a:prstGeom>
        </p:spPr>
        <p:txBody>
          <a:bodyPr/>
          <a:lstStyle>
            <a:lvl1pPr>
              <a:buFont typeface="Arial" pitchFamily="34" charset="0"/>
              <a:buChar char="•"/>
              <a:defRPr sz="3200"/>
            </a:lvl1pPr>
            <a:lvl2pPr>
              <a:buFont typeface="Wingdings" pitchFamily="2" charset="2"/>
              <a:buChar char="Ø"/>
              <a:defRPr sz="2800"/>
            </a:lvl2pPr>
            <a:lvl3pPr>
              <a:buFont typeface="ＭＳ Ｐゴシック" pitchFamily="50" charset="-128"/>
              <a:buChar char="-"/>
              <a:defRPr sz="2400"/>
            </a:lvl3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3"/>
          <p:cNvSpPr>
            <a:spLocks noGrp="1" noChangeArrowheads="1"/>
          </p:cNvSpPr>
          <p:nvPr>
            <p:ph type="title"/>
          </p:nvPr>
        </p:nvSpPr>
        <p:spPr bwMode="auto">
          <a:xfrm>
            <a:off x="1" y="-72000"/>
            <a:ext cx="9144000" cy="72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effectLst>
                  <a:outerShdw blurRad="38100" dist="38100" dir="2700000" algn="tl">
                    <a:srgbClr val="000000">
                      <a:alpha val="43137"/>
                    </a:srgbClr>
                  </a:outerShdw>
                </a:effectLst>
              </a:defRPr>
            </a:lvl1pPr>
          </a:lstStyle>
          <a:p>
            <a:pPr lvl="0"/>
            <a:r>
              <a:rPr lang="ja-JP" altLang="en-US" dirty="0" smtClean="0"/>
              <a:t>マスタ タイトルの書式設定</a:t>
            </a:r>
          </a:p>
        </p:txBody>
      </p:sp>
    </p:spTree>
    <p:extLst>
      <p:ext uri="{BB962C8B-B14F-4D97-AF65-F5344CB8AC3E}">
        <p14:creationId xmlns:p14="http://schemas.microsoft.com/office/powerpoint/2010/main" val="2047602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66"/>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7468B4AB-F746-4E46-B988-2274565CAE52}"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5"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7E747DAE-5F79-4E02-866C-7C3A5D5264D8}"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6"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100161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02692" y="44450"/>
            <a:ext cx="8041341" cy="720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341438"/>
            <a:ext cx="4038600" cy="48244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341438"/>
            <a:ext cx="4038600" cy="48244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D42D3E1C-B45D-4CAD-92A7-629645B88F49}"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6"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AB0973D2-1F0A-49FC-94D8-A5508901CDB1}"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7"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54572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611A9FD4-30AC-4290-83AB-EAA917DF8CD2}"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8"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F3A097AF-29B9-4930-BD19-7480F7493096}"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9"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407275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810403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02692" y="44450"/>
            <a:ext cx="8041341" cy="720000"/>
          </a:xfrm>
          <a:prstGeom prst="rect">
            <a:avLst/>
          </a:prstGeom>
        </p:spPr>
        <p:txBody>
          <a:bodyPr/>
          <a:lstStyle/>
          <a:p>
            <a:r>
              <a:rPr lang="ja-JP" altLang="en-US" smtClean="0"/>
              <a:t>マスタ タイトルの書式設定</a:t>
            </a:r>
            <a:endParaRPr lang="ja-JP" altLang="en-US"/>
          </a:p>
        </p:txBody>
      </p:sp>
      <p:sp>
        <p:nvSpPr>
          <p:cNvPr id="3"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4198C89E-76A5-4E01-9D5F-0C449BA97735}"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4"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198CB37B-C823-4F6A-8EA8-FFF5E563758F}"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5"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3549406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1D926A96-70A0-4FB7-864E-644C67763209}"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3"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D4107ABE-7C4B-41C3-89BB-1FEA5231532E}"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4"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798795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11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739E8BBC-99EC-4724-A892-DC2798613BEC}"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6"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2A340FED-8A13-4B30-890D-106455D864FD}"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7"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538722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0B6A470E-C239-400D-9F8B-05C6FF5049E0}"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6"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040F8A52-E178-4C30-9AF8-A4591805946F}"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7"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141863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102692" y="44450"/>
            <a:ext cx="8041341" cy="720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7608" y="1030944"/>
            <a:ext cx="8919883" cy="541468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9F3BF0E7-35E3-40A4-A445-95EB8ED2E251}"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5"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AF85A0D3-FC99-4ADD-9C3B-622D4005A50E}"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6"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427517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38953" y="44450"/>
            <a:ext cx="2125663" cy="6121400"/>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3" y="44450"/>
            <a:ext cx="6229350" cy="61214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666B9A99-D814-4F42-B821-8CBCEAD9A3E6}"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5"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505337DB-E155-44B3-AB3D-0E78202EA3C9}"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6"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655302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3357" y="44450"/>
            <a:ext cx="7561263" cy="8509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341438"/>
            <a:ext cx="4038600" cy="482441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341438"/>
            <a:ext cx="4038600" cy="482441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402D887F-3C81-4296-A325-7B53D5F7D630}"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6"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214A53ED-7112-424F-96E8-619B5F82B117}"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7"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353936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3357" y="44450"/>
            <a:ext cx="7561263" cy="8509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341438"/>
            <a:ext cx="4038600" cy="482441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341438"/>
            <a:ext cx="4038600" cy="233521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829050"/>
            <a:ext cx="4038600" cy="23368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9"/>
          <p:cNvSpPr>
            <a:spLocks noGrp="1" noChangeArrowheads="1"/>
          </p:cNvSpPr>
          <p:nvPr>
            <p:ph type="sldNum" sz="quarter" idx="10"/>
          </p:nvPr>
        </p:nvSpPr>
        <p:spPr>
          <a:xfrm>
            <a:off x="8027988" y="6453188"/>
            <a:ext cx="1081087" cy="360362"/>
          </a:xfrm>
          <a:prstGeom prst="rect">
            <a:avLst/>
          </a:prstGeom>
          <a:ln/>
        </p:spPr>
        <p:txBody>
          <a:bodyPr/>
          <a:lstStyle>
            <a:lvl1pPr>
              <a:defRPr/>
            </a:lvl1pPr>
          </a:lstStyle>
          <a:p>
            <a:pPr fontAlgn="base">
              <a:spcBef>
                <a:spcPct val="0"/>
              </a:spcBef>
              <a:spcAft>
                <a:spcPct val="0"/>
              </a:spcAft>
              <a:defRPr/>
            </a:pPr>
            <a:fld id="{B9AB9FEA-3ED2-4C87-91B7-41968E3491AA}" type="slidenum">
              <a:rPr lang="en-US" altLang="ja-JP">
                <a:solidFill>
                  <a:srgbClr val="000000"/>
                </a:solidFill>
                <a:latin typeface="Arial" charset="0"/>
                <a:ea typeface="ＭＳ Ｐゴシック" pitchFamily="50" charset="-128"/>
              </a:rPr>
              <a:pPr fontAlgn="base">
                <a:spcBef>
                  <a:spcPct val="0"/>
                </a:spcBef>
                <a:spcAft>
                  <a:spcPct val="0"/>
                </a:spcAft>
                <a:defRPr/>
              </a:pPr>
              <a:t>‹#›</a:t>
            </a:fld>
            <a:endParaRPr lang="en-US" altLang="ja-JP" dirty="0">
              <a:solidFill>
                <a:srgbClr val="000000"/>
              </a:solidFill>
              <a:latin typeface="Arial" charset="0"/>
              <a:ea typeface="ＭＳ Ｐゴシック" pitchFamily="50" charset="-128"/>
            </a:endParaRPr>
          </a:p>
        </p:txBody>
      </p:sp>
      <p:sp>
        <p:nvSpPr>
          <p:cNvPr id="7" name="Rectangle 10"/>
          <p:cNvSpPr>
            <a:spLocks noGrp="1" noChangeArrowheads="1"/>
          </p:cNvSpPr>
          <p:nvPr>
            <p:ph type="dt" sz="half" idx="11"/>
          </p:nvPr>
        </p:nvSpPr>
        <p:spPr>
          <a:xfrm>
            <a:off x="134971" y="6480241"/>
            <a:ext cx="1557337" cy="333375"/>
          </a:xfrm>
          <a:prstGeom prst="rect">
            <a:avLst/>
          </a:prstGeom>
          <a:ln/>
        </p:spPr>
        <p:txBody>
          <a:bodyPr/>
          <a:lstStyle>
            <a:lvl1pPr>
              <a:defRPr/>
            </a:lvl1pPr>
          </a:lstStyle>
          <a:p>
            <a:pPr fontAlgn="base">
              <a:spcBef>
                <a:spcPct val="0"/>
              </a:spcBef>
              <a:spcAft>
                <a:spcPct val="0"/>
              </a:spcAft>
              <a:defRPr/>
            </a:pPr>
            <a:fld id="{DDADF126-44B3-4EB2-BF24-DDF2682A026A}" type="datetime1">
              <a:rPr lang="ja-JP" altLang="en-US" smtClean="0">
                <a:solidFill>
                  <a:srgbClr val="000000"/>
                </a:solidFill>
                <a:latin typeface="Arial" charset="0"/>
                <a:ea typeface="ＭＳ Ｐゴシック" pitchFamily="50" charset="-128"/>
              </a:rPr>
              <a:pPr fontAlgn="base">
                <a:spcBef>
                  <a:spcPct val="0"/>
                </a:spcBef>
                <a:spcAft>
                  <a:spcPct val="0"/>
                </a:spcAft>
                <a:defRPr/>
              </a:pPr>
              <a:t>2020/4/7</a:t>
            </a:fld>
            <a:endParaRPr lang="en-US" altLang="ja-JP" dirty="0">
              <a:solidFill>
                <a:srgbClr val="000000"/>
              </a:solidFill>
              <a:latin typeface="Arial" charset="0"/>
              <a:ea typeface="ＭＳ Ｐゴシック" pitchFamily="50" charset="-128"/>
            </a:endParaRPr>
          </a:p>
        </p:txBody>
      </p:sp>
      <p:sp>
        <p:nvSpPr>
          <p:cNvPr id="8" name="Rectangle 11"/>
          <p:cNvSpPr>
            <a:spLocks noGrp="1" noChangeArrowheads="1"/>
          </p:cNvSpPr>
          <p:nvPr>
            <p:ph type="ftr" sz="quarter" idx="12"/>
          </p:nvPr>
        </p:nvSpPr>
        <p:spPr>
          <a:xfrm>
            <a:off x="1979614" y="6480241"/>
            <a:ext cx="5472112" cy="333375"/>
          </a:xfrm>
          <a:prstGeom prst="rect">
            <a:avLst/>
          </a:prstGeom>
          <a:ln/>
        </p:spPr>
        <p:txBody>
          <a:bodyPr/>
          <a:lstStyle>
            <a:lvl1pPr>
              <a:defRPr/>
            </a:lvl1pPr>
          </a:lstStyle>
          <a:p>
            <a:pPr fontAlgn="base">
              <a:spcBef>
                <a:spcPct val="0"/>
              </a:spcBef>
              <a:spcAft>
                <a:spcPct val="0"/>
              </a:spcAft>
              <a:defRPr/>
            </a:pPr>
            <a:r>
              <a:rPr lang="ja-JP" altLang="en-US" smtClean="0">
                <a:solidFill>
                  <a:srgbClr val="000000"/>
                </a:solidFill>
                <a:latin typeface="Arial" charset="0"/>
                <a:ea typeface="ＭＳ Ｐゴシック" pitchFamily="50" charset="-128"/>
              </a:rPr>
              <a:t>トヨタミーティング</a:t>
            </a:r>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803409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765175"/>
            <a:ext cx="7772400" cy="1470025"/>
          </a:xfrm>
        </p:spPr>
        <p:txBody>
          <a:bodyPr/>
          <a:lstStyle>
            <a:lvl1pPr>
              <a:defRPr/>
            </a:lvl1pPr>
          </a:lstStyle>
          <a:p>
            <a:pPr lvl="0"/>
            <a:r>
              <a:rPr lang="ja-JP" altLang="en-US" noProof="0" smtClean="0"/>
              <a:t>マスタ タイトルの書式設定</a:t>
            </a:r>
          </a:p>
        </p:txBody>
      </p:sp>
      <p:sp>
        <p:nvSpPr>
          <p:cNvPr id="7171" name="Rectangle 3"/>
          <p:cNvSpPr>
            <a:spLocks noGrp="1" noChangeArrowheads="1"/>
          </p:cNvSpPr>
          <p:nvPr>
            <p:ph type="subTitle" idx="1"/>
          </p:nvPr>
        </p:nvSpPr>
        <p:spPr>
          <a:xfrm>
            <a:off x="1371600" y="2492375"/>
            <a:ext cx="6400800" cy="1152525"/>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
        <p:nvSpPr>
          <p:cNvPr id="7172" name="Rectangle 4"/>
          <p:cNvSpPr>
            <a:spLocks noChangeArrowheads="1"/>
          </p:cNvSpPr>
          <p:nvPr/>
        </p:nvSpPr>
        <p:spPr bwMode="auto">
          <a:xfrm>
            <a:off x="0" y="0"/>
            <a:ext cx="9144000" cy="1196975"/>
          </a:xfrm>
          <a:prstGeom prst="rect">
            <a:avLst/>
          </a:prstGeom>
          <a:gradFill rotWithShape="1">
            <a:gsLst>
              <a:gs pos="0">
                <a:srgbClr val="92CDD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ja-JP" altLang="en-US">
              <a:solidFill>
                <a:srgbClr val="000000"/>
              </a:solidFill>
            </a:endParaRPr>
          </a:p>
        </p:txBody>
      </p:sp>
      <p:sp>
        <p:nvSpPr>
          <p:cNvPr id="7173" name="Rectangle 5"/>
          <p:cNvSpPr>
            <a:spLocks noChangeArrowheads="1"/>
          </p:cNvSpPr>
          <p:nvPr/>
        </p:nvSpPr>
        <p:spPr bwMode="auto">
          <a:xfrm flipV="1">
            <a:off x="0" y="6453188"/>
            <a:ext cx="9144000" cy="404812"/>
          </a:xfrm>
          <a:prstGeom prst="rect">
            <a:avLst/>
          </a:prstGeom>
          <a:gradFill rotWithShape="1">
            <a:gsLst>
              <a:gs pos="0">
                <a:srgbClr val="92CDD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ja-JP" altLang="en-US">
              <a:solidFill>
                <a:srgbClr val="000000"/>
              </a:solidFill>
            </a:endParaRPr>
          </a:p>
        </p:txBody>
      </p:sp>
      <p:grpSp>
        <p:nvGrpSpPr>
          <p:cNvPr id="7174" name="Group 6"/>
          <p:cNvGrpSpPr>
            <a:grpSpLocks/>
          </p:cNvGrpSpPr>
          <p:nvPr/>
        </p:nvGrpSpPr>
        <p:grpSpPr bwMode="auto">
          <a:xfrm>
            <a:off x="250825" y="6308725"/>
            <a:ext cx="8640763" cy="71438"/>
            <a:chOff x="884" y="618"/>
            <a:chExt cx="4763" cy="45"/>
          </a:xfrm>
        </p:grpSpPr>
        <p:sp>
          <p:nvSpPr>
            <p:cNvPr id="7175" name="Line 7"/>
            <p:cNvSpPr>
              <a:spLocks noChangeShapeType="1"/>
            </p:cNvSpPr>
            <p:nvPr userDrawn="1"/>
          </p:nvSpPr>
          <p:spPr bwMode="auto">
            <a:xfrm>
              <a:off x="884" y="618"/>
              <a:ext cx="47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sp>
          <p:nvSpPr>
            <p:cNvPr id="7176" name="Line 8"/>
            <p:cNvSpPr>
              <a:spLocks noChangeShapeType="1"/>
            </p:cNvSpPr>
            <p:nvPr userDrawn="1"/>
          </p:nvSpPr>
          <p:spPr bwMode="auto">
            <a:xfrm>
              <a:off x="884" y="663"/>
              <a:ext cx="47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grpSp>
      <p:pic>
        <p:nvPicPr>
          <p:cNvPr id="7177" name="Picture 9" descr="logob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75" y="6453188"/>
            <a:ext cx="1079500" cy="293687"/>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1947863" y="6381750"/>
            <a:ext cx="7016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1600">
                <a:solidFill>
                  <a:srgbClr val="000000"/>
                </a:solidFill>
                <a:latin typeface="Times New Roman" pitchFamily="18" charset="0"/>
              </a:rPr>
              <a:t>Graduate School of Information Science, Nara Institute of Science and Technology </a:t>
            </a:r>
          </a:p>
        </p:txBody>
      </p:sp>
      <p:grpSp>
        <p:nvGrpSpPr>
          <p:cNvPr id="7179" name="Group 11"/>
          <p:cNvGrpSpPr>
            <a:grpSpLocks/>
          </p:cNvGrpSpPr>
          <p:nvPr/>
        </p:nvGrpSpPr>
        <p:grpSpPr bwMode="auto">
          <a:xfrm>
            <a:off x="1906588" y="4868863"/>
            <a:ext cx="5545137" cy="1008062"/>
            <a:chOff x="1655" y="2886"/>
            <a:chExt cx="3493" cy="635"/>
          </a:xfrm>
        </p:grpSpPr>
        <p:pic>
          <p:nvPicPr>
            <p:cNvPr id="7180" name="Picture 12" descr="SAlogo_"/>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5" y="2886"/>
              <a:ext cx="635" cy="635"/>
            </a:xfrm>
            <a:prstGeom prst="rect">
              <a:avLst/>
            </a:prstGeom>
            <a:noFill/>
            <a:extLst>
              <a:ext uri="{909E8E84-426E-40DD-AFC4-6F175D3DCCD1}">
                <a14:hiddenFill xmlns:a14="http://schemas.microsoft.com/office/drawing/2010/main">
                  <a:solidFill>
                    <a:srgbClr val="FFFFFF"/>
                  </a:solidFill>
                </a14:hiddenFill>
              </a:ext>
            </a:extLst>
          </p:spPr>
        </p:pic>
        <p:sp>
          <p:nvSpPr>
            <p:cNvPr id="7181" name="Text Box 13"/>
            <p:cNvSpPr txBox="1">
              <a:spLocks noChangeArrowheads="1"/>
            </p:cNvSpPr>
            <p:nvPr userDrawn="1"/>
          </p:nvSpPr>
          <p:spPr bwMode="auto">
            <a:xfrm>
              <a:off x="2199" y="2988"/>
              <a:ext cx="294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ja-JP" sz="2000" b="1">
                  <a:solidFill>
                    <a:srgbClr val="000000"/>
                  </a:solidFill>
                </a:rPr>
                <a:t>Speech and Acoustics Processing</a:t>
              </a:r>
            </a:p>
            <a:p>
              <a:pPr fontAlgn="base">
                <a:spcBef>
                  <a:spcPct val="0"/>
                </a:spcBef>
                <a:spcAft>
                  <a:spcPct val="0"/>
                </a:spcAft>
              </a:pPr>
              <a:r>
                <a:rPr lang="en-US" altLang="ja-JP" sz="2000" b="1">
                  <a:solidFill>
                    <a:srgbClr val="000000"/>
                  </a:solidFill>
                </a:rPr>
                <a:t>Laboratory</a:t>
              </a:r>
            </a:p>
          </p:txBody>
        </p:sp>
      </p:grpSp>
    </p:spTree>
    <p:extLst>
      <p:ext uri="{BB962C8B-B14F-4D97-AF65-F5344CB8AC3E}">
        <p14:creationId xmlns:p14="http://schemas.microsoft.com/office/powerpoint/2010/main" val="197334723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078ED725-2EC8-458C-BDB6-D4F5032DD933}"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89401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366648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384E11E9-EFB0-47E4-862A-BB8DC29C7F26}"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237356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8848E4EE-DA75-4628-B81A-201895F1C28E}"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1"/>
          </p:nvPr>
        </p:nvSpPr>
        <p:spPr/>
        <p:txBody>
          <a:bodyPr/>
          <a:lstStyle>
            <a:lvl1pPr>
              <a:defRPr/>
            </a:lvl1pPr>
          </a:lstStyle>
          <a:p>
            <a:endParaRPr lang="en-US" altLang="ja-JP">
              <a:solidFill>
                <a:srgbClr val="000000"/>
              </a:solidFill>
            </a:endParaRPr>
          </a:p>
        </p:txBody>
      </p:sp>
      <p:sp>
        <p:nvSpPr>
          <p:cNvPr id="7" name="フッター プレースホルダー 6"/>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4175097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F221148F-6137-4B9E-833B-DC76C6FBECDD}" type="slidenum">
              <a:rPr lang="en-US" altLang="ja-JP">
                <a:solidFill>
                  <a:srgbClr val="000000"/>
                </a:solidFill>
              </a:rPr>
              <a:pPr/>
              <a:t>‹#›</a:t>
            </a:fld>
            <a:endParaRPr lang="en-US" altLang="ja-JP">
              <a:solidFill>
                <a:srgbClr val="000000"/>
              </a:solidFill>
            </a:endParaRPr>
          </a:p>
        </p:txBody>
      </p:sp>
      <p:sp>
        <p:nvSpPr>
          <p:cNvPr id="8" name="日付プレースホルダー 7"/>
          <p:cNvSpPr>
            <a:spLocks noGrp="1"/>
          </p:cNvSpPr>
          <p:nvPr>
            <p:ph type="dt" sz="half" idx="11"/>
          </p:nvPr>
        </p:nvSpPr>
        <p:spPr/>
        <p:txBody>
          <a:bodyPr/>
          <a:lstStyle>
            <a:lvl1pPr>
              <a:defRPr/>
            </a:lvl1pPr>
          </a:lstStyle>
          <a:p>
            <a:endParaRPr lang="en-US" altLang="ja-JP">
              <a:solidFill>
                <a:srgbClr val="000000"/>
              </a:solidFill>
            </a:endParaRPr>
          </a:p>
        </p:txBody>
      </p:sp>
      <p:sp>
        <p:nvSpPr>
          <p:cNvPr id="9" name="フッター プレースホルダー 8"/>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3732151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DA302C81-6F8E-4008-AC20-276CF6025C38}" type="slidenum">
              <a:rPr lang="en-US" altLang="ja-JP">
                <a:solidFill>
                  <a:srgbClr val="000000"/>
                </a:solidFill>
              </a:rPr>
              <a:pPr/>
              <a:t>‹#›</a:t>
            </a:fld>
            <a:endParaRPr lang="en-US" altLang="ja-JP">
              <a:solidFill>
                <a:srgbClr val="000000"/>
              </a:solidFill>
            </a:endParaRPr>
          </a:p>
        </p:txBody>
      </p:sp>
      <p:sp>
        <p:nvSpPr>
          <p:cNvPr id="4" name="日付プレースホルダー 3"/>
          <p:cNvSpPr>
            <a:spLocks noGrp="1"/>
          </p:cNvSpPr>
          <p:nvPr>
            <p:ph type="dt" sz="half" idx="11"/>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682541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079C0E80-CEF0-4C21-B968-38E41EB5BF9F}" type="slidenum">
              <a:rPr lang="en-US" altLang="ja-JP">
                <a:solidFill>
                  <a:srgbClr val="000000"/>
                </a:solidFill>
              </a:rPr>
              <a:pPr/>
              <a:t>‹#›</a:t>
            </a:fld>
            <a:endParaRPr lang="en-US" altLang="ja-JP">
              <a:solidFill>
                <a:srgbClr val="000000"/>
              </a:solidFill>
            </a:endParaRPr>
          </a:p>
        </p:txBody>
      </p:sp>
      <p:sp>
        <p:nvSpPr>
          <p:cNvPr id="3" name="日付プレースホルダー 2"/>
          <p:cNvSpPr>
            <a:spLocks noGrp="1"/>
          </p:cNvSpPr>
          <p:nvPr>
            <p:ph type="dt" sz="half" idx="11"/>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753406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C9BC2176-9D43-4364-B590-63D9EB9207FB}"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1"/>
          </p:nvPr>
        </p:nvSpPr>
        <p:spPr/>
        <p:txBody>
          <a:bodyPr/>
          <a:lstStyle>
            <a:lvl1pPr>
              <a:defRPr/>
            </a:lvl1pPr>
          </a:lstStyle>
          <a:p>
            <a:endParaRPr lang="en-US" altLang="ja-JP">
              <a:solidFill>
                <a:srgbClr val="000000"/>
              </a:solidFill>
            </a:endParaRPr>
          </a:p>
        </p:txBody>
      </p:sp>
      <p:sp>
        <p:nvSpPr>
          <p:cNvPr id="7" name="フッター プレースホルダー 6"/>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904665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BC10DA2-787D-42CB-A339-EF8757231BAC}"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1"/>
          </p:nvPr>
        </p:nvSpPr>
        <p:spPr/>
        <p:txBody>
          <a:bodyPr/>
          <a:lstStyle>
            <a:lvl1pPr>
              <a:defRPr/>
            </a:lvl1pPr>
          </a:lstStyle>
          <a:p>
            <a:endParaRPr lang="en-US" altLang="ja-JP">
              <a:solidFill>
                <a:srgbClr val="000000"/>
              </a:solidFill>
            </a:endParaRPr>
          </a:p>
        </p:txBody>
      </p:sp>
      <p:sp>
        <p:nvSpPr>
          <p:cNvPr id="7" name="フッター プレースホルダー 6"/>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3344396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29FDE24D-4A23-404C-8776-6BD89AA0D34F}"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809740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38950" y="44450"/>
            <a:ext cx="2125663" cy="60817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44450"/>
            <a:ext cx="6229350" cy="60817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283AFD50-53CA-45B6-8E44-664B7C047090}"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333673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765175"/>
            <a:ext cx="7772400" cy="1470025"/>
          </a:xfrm>
        </p:spPr>
        <p:txBody>
          <a:bodyPr/>
          <a:lstStyle>
            <a:lvl1pPr>
              <a:defRPr/>
            </a:lvl1pPr>
          </a:lstStyle>
          <a:p>
            <a:pPr lvl="0"/>
            <a:r>
              <a:rPr lang="ja-JP" altLang="en-US" noProof="0" smtClean="0"/>
              <a:t>マスタ タイトルの書式設定</a:t>
            </a:r>
          </a:p>
        </p:txBody>
      </p:sp>
      <p:sp>
        <p:nvSpPr>
          <p:cNvPr id="7171" name="Rectangle 3"/>
          <p:cNvSpPr>
            <a:spLocks noGrp="1" noChangeArrowheads="1"/>
          </p:cNvSpPr>
          <p:nvPr>
            <p:ph type="subTitle" idx="1"/>
          </p:nvPr>
        </p:nvSpPr>
        <p:spPr>
          <a:xfrm>
            <a:off x="1371600" y="2492375"/>
            <a:ext cx="6400800" cy="1152525"/>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
        <p:nvSpPr>
          <p:cNvPr id="7172" name="Rectangle 4"/>
          <p:cNvSpPr>
            <a:spLocks noChangeArrowheads="1"/>
          </p:cNvSpPr>
          <p:nvPr/>
        </p:nvSpPr>
        <p:spPr bwMode="auto">
          <a:xfrm>
            <a:off x="0" y="0"/>
            <a:ext cx="9144000" cy="1196975"/>
          </a:xfrm>
          <a:prstGeom prst="rect">
            <a:avLst/>
          </a:prstGeom>
          <a:gradFill rotWithShape="1">
            <a:gsLst>
              <a:gs pos="0">
                <a:srgbClr val="92CDD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ja-JP" altLang="en-US">
              <a:solidFill>
                <a:srgbClr val="000000"/>
              </a:solidFill>
            </a:endParaRPr>
          </a:p>
        </p:txBody>
      </p:sp>
      <p:sp>
        <p:nvSpPr>
          <p:cNvPr id="7173" name="Rectangle 5"/>
          <p:cNvSpPr>
            <a:spLocks noChangeArrowheads="1"/>
          </p:cNvSpPr>
          <p:nvPr/>
        </p:nvSpPr>
        <p:spPr bwMode="auto">
          <a:xfrm flipV="1">
            <a:off x="0" y="6453188"/>
            <a:ext cx="9144000" cy="404812"/>
          </a:xfrm>
          <a:prstGeom prst="rect">
            <a:avLst/>
          </a:prstGeom>
          <a:gradFill rotWithShape="1">
            <a:gsLst>
              <a:gs pos="0">
                <a:srgbClr val="92CDD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ja-JP" altLang="en-US">
              <a:solidFill>
                <a:srgbClr val="000000"/>
              </a:solidFill>
            </a:endParaRPr>
          </a:p>
        </p:txBody>
      </p:sp>
      <p:grpSp>
        <p:nvGrpSpPr>
          <p:cNvPr id="7174" name="Group 6"/>
          <p:cNvGrpSpPr>
            <a:grpSpLocks/>
          </p:cNvGrpSpPr>
          <p:nvPr/>
        </p:nvGrpSpPr>
        <p:grpSpPr bwMode="auto">
          <a:xfrm>
            <a:off x="250825" y="6308725"/>
            <a:ext cx="8640763" cy="71438"/>
            <a:chOff x="884" y="618"/>
            <a:chExt cx="4763" cy="45"/>
          </a:xfrm>
        </p:grpSpPr>
        <p:sp>
          <p:nvSpPr>
            <p:cNvPr id="7175" name="Line 7"/>
            <p:cNvSpPr>
              <a:spLocks noChangeShapeType="1"/>
            </p:cNvSpPr>
            <p:nvPr userDrawn="1"/>
          </p:nvSpPr>
          <p:spPr bwMode="auto">
            <a:xfrm>
              <a:off x="884" y="618"/>
              <a:ext cx="47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sp>
          <p:nvSpPr>
            <p:cNvPr id="7176" name="Line 8"/>
            <p:cNvSpPr>
              <a:spLocks noChangeShapeType="1"/>
            </p:cNvSpPr>
            <p:nvPr userDrawn="1"/>
          </p:nvSpPr>
          <p:spPr bwMode="auto">
            <a:xfrm>
              <a:off x="884" y="663"/>
              <a:ext cx="47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grpSp>
      <p:pic>
        <p:nvPicPr>
          <p:cNvPr id="7177" name="Picture 9" descr="logob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75" y="6453188"/>
            <a:ext cx="1079500" cy="293687"/>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1947863" y="6381750"/>
            <a:ext cx="7016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1600">
                <a:solidFill>
                  <a:srgbClr val="000000"/>
                </a:solidFill>
                <a:latin typeface="Times New Roman" pitchFamily="18" charset="0"/>
              </a:rPr>
              <a:t>Graduate School of Information Science, Nara Institute of Science and Technology </a:t>
            </a:r>
          </a:p>
        </p:txBody>
      </p:sp>
      <p:grpSp>
        <p:nvGrpSpPr>
          <p:cNvPr id="7179" name="Group 11"/>
          <p:cNvGrpSpPr>
            <a:grpSpLocks/>
          </p:cNvGrpSpPr>
          <p:nvPr/>
        </p:nvGrpSpPr>
        <p:grpSpPr bwMode="auto">
          <a:xfrm>
            <a:off x="1906588" y="4868863"/>
            <a:ext cx="5545137" cy="1008062"/>
            <a:chOff x="1655" y="2886"/>
            <a:chExt cx="3493" cy="635"/>
          </a:xfrm>
        </p:grpSpPr>
        <p:pic>
          <p:nvPicPr>
            <p:cNvPr id="7180" name="Picture 12" descr="SAlogo_"/>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5" y="2886"/>
              <a:ext cx="635" cy="635"/>
            </a:xfrm>
            <a:prstGeom prst="rect">
              <a:avLst/>
            </a:prstGeom>
            <a:noFill/>
            <a:extLst>
              <a:ext uri="{909E8E84-426E-40DD-AFC4-6F175D3DCCD1}">
                <a14:hiddenFill xmlns:a14="http://schemas.microsoft.com/office/drawing/2010/main">
                  <a:solidFill>
                    <a:srgbClr val="FFFFFF"/>
                  </a:solidFill>
                </a14:hiddenFill>
              </a:ext>
            </a:extLst>
          </p:spPr>
        </p:pic>
        <p:sp>
          <p:nvSpPr>
            <p:cNvPr id="7181" name="Text Box 13"/>
            <p:cNvSpPr txBox="1">
              <a:spLocks noChangeArrowheads="1"/>
            </p:cNvSpPr>
            <p:nvPr userDrawn="1"/>
          </p:nvSpPr>
          <p:spPr bwMode="auto">
            <a:xfrm>
              <a:off x="2199" y="2988"/>
              <a:ext cx="294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ja-JP" sz="2000" b="1">
                  <a:solidFill>
                    <a:srgbClr val="000000"/>
                  </a:solidFill>
                </a:rPr>
                <a:t>Speech and Acoustics Processing</a:t>
              </a:r>
            </a:p>
            <a:p>
              <a:pPr fontAlgn="base">
                <a:spcBef>
                  <a:spcPct val="0"/>
                </a:spcBef>
                <a:spcAft>
                  <a:spcPct val="0"/>
                </a:spcAft>
              </a:pPr>
              <a:r>
                <a:rPr lang="en-US" altLang="ja-JP" sz="2000" b="1">
                  <a:solidFill>
                    <a:srgbClr val="000000"/>
                  </a:solidFill>
                </a:rPr>
                <a:t>Laboratory</a:t>
              </a:r>
            </a:p>
          </p:txBody>
        </p:sp>
      </p:grpSp>
    </p:spTree>
    <p:extLst>
      <p:ext uri="{BB962C8B-B14F-4D97-AF65-F5344CB8AC3E}">
        <p14:creationId xmlns:p14="http://schemas.microsoft.com/office/powerpoint/2010/main" val="24867552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965938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078ED725-2EC8-458C-BDB6-D4F5032DD933}"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830896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384E11E9-EFB0-47E4-862A-BB8DC29C7F26}"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43867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8848E4EE-DA75-4628-B81A-201895F1C28E}"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1"/>
          </p:nvPr>
        </p:nvSpPr>
        <p:spPr/>
        <p:txBody>
          <a:bodyPr/>
          <a:lstStyle>
            <a:lvl1pPr>
              <a:defRPr/>
            </a:lvl1pPr>
          </a:lstStyle>
          <a:p>
            <a:endParaRPr lang="en-US" altLang="ja-JP">
              <a:solidFill>
                <a:srgbClr val="000000"/>
              </a:solidFill>
            </a:endParaRPr>
          </a:p>
        </p:txBody>
      </p:sp>
      <p:sp>
        <p:nvSpPr>
          <p:cNvPr id="7" name="フッター プレースホルダー 6"/>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431460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F221148F-6137-4B9E-833B-DC76C6FBECDD}" type="slidenum">
              <a:rPr lang="en-US" altLang="ja-JP">
                <a:solidFill>
                  <a:srgbClr val="000000"/>
                </a:solidFill>
              </a:rPr>
              <a:pPr/>
              <a:t>‹#›</a:t>
            </a:fld>
            <a:endParaRPr lang="en-US" altLang="ja-JP">
              <a:solidFill>
                <a:srgbClr val="000000"/>
              </a:solidFill>
            </a:endParaRPr>
          </a:p>
        </p:txBody>
      </p:sp>
      <p:sp>
        <p:nvSpPr>
          <p:cNvPr id="8" name="日付プレースホルダー 7"/>
          <p:cNvSpPr>
            <a:spLocks noGrp="1"/>
          </p:cNvSpPr>
          <p:nvPr>
            <p:ph type="dt" sz="half" idx="11"/>
          </p:nvPr>
        </p:nvSpPr>
        <p:spPr/>
        <p:txBody>
          <a:bodyPr/>
          <a:lstStyle>
            <a:lvl1pPr>
              <a:defRPr/>
            </a:lvl1pPr>
          </a:lstStyle>
          <a:p>
            <a:endParaRPr lang="en-US" altLang="ja-JP">
              <a:solidFill>
                <a:srgbClr val="000000"/>
              </a:solidFill>
            </a:endParaRPr>
          </a:p>
        </p:txBody>
      </p:sp>
      <p:sp>
        <p:nvSpPr>
          <p:cNvPr id="9" name="フッター プレースホルダー 8"/>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9902112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DA302C81-6F8E-4008-AC20-276CF6025C38}" type="slidenum">
              <a:rPr lang="en-US" altLang="ja-JP">
                <a:solidFill>
                  <a:srgbClr val="000000"/>
                </a:solidFill>
              </a:rPr>
              <a:pPr/>
              <a:t>‹#›</a:t>
            </a:fld>
            <a:endParaRPr lang="en-US" altLang="ja-JP">
              <a:solidFill>
                <a:srgbClr val="000000"/>
              </a:solidFill>
            </a:endParaRPr>
          </a:p>
        </p:txBody>
      </p:sp>
      <p:sp>
        <p:nvSpPr>
          <p:cNvPr id="4" name="日付プレースホルダー 3"/>
          <p:cNvSpPr>
            <a:spLocks noGrp="1"/>
          </p:cNvSpPr>
          <p:nvPr>
            <p:ph type="dt" sz="half" idx="11"/>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3725427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079C0E80-CEF0-4C21-B968-38E41EB5BF9F}" type="slidenum">
              <a:rPr lang="en-US" altLang="ja-JP">
                <a:solidFill>
                  <a:srgbClr val="000000"/>
                </a:solidFill>
              </a:rPr>
              <a:pPr/>
              <a:t>‹#›</a:t>
            </a:fld>
            <a:endParaRPr lang="en-US" altLang="ja-JP">
              <a:solidFill>
                <a:srgbClr val="000000"/>
              </a:solidFill>
            </a:endParaRPr>
          </a:p>
        </p:txBody>
      </p:sp>
      <p:sp>
        <p:nvSpPr>
          <p:cNvPr id="3" name="日付プレースホルダー 2"/>
          <p:cNvSpPr>
            <a:spLocks noGrp="1"/>
          </p:cNvSpPr>
          <p:nvPr>
            <p:ph type="dt" sz="half" idx="11"/>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3797499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C9BC2176-9D43-4364-B590-63D9EB9207FB}"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1"/>
          </p:nvPr>
        </p:nvSpPr>
        <p:spPr/>
        <p:txBody>
          <a:bodyPr/>
          <a:lstStyle>
            <a:lvl1pPr>
              <a:defRPr/>
            </a:lvl1pPr>
          </a:lstStyle>
          <a:p>
            <a:endParaRPr lang="en-US" altLang="ja-JP">
              <a:solidFill>
                <a:srgbClr val="000000"/>
              </a:solidFill>
            </a:endParaRPr>
          </a:p>
        </p:txBody>
      </p:sp>
      <p:sp>
        <p:nvSpPr>
          <p:cNvPr id="7" name="フッター プレースホルダー 6"/>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197079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BC10DA2-787D-42CB-A339-EF8757231BAC}"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1"/>
          </p:nvPr>
        </p:nvSpPr>
        <p:spPr/>
        <p:txBody>
          <a:bodyPr/>
          <a:lstStyle>
            <a:lvl1pPr>
              <a:defRPr/>
            </a:lvl1pPr>
          </a:lstStyle>
          <a:p>
            <a:endParaRPr lang="en-US" altLang="ja-JP">
              <a:solidFill>
                <a:srgbClr val="000000"/>
              </a:solidFill>
            </a:endParaRPr>
          </a:p>
        </p:txBody>
      </p:sp>
      <p:sp>
        <p:nvSpPr>
          <p:cNvPr id="7" name="フッター プレースホルダー 6"/>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260629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29FDE24D-4A23-404C-8776-6BD89AA0D34F}"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3913301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38950" y="44450"/>
            <a:ext cx="2125663" cy="60817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44450"/>
            <a:ext cx="6229350" cy="60817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283AFD50-53CA-45B6-8E44-664B7C047090}"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1"/>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78712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284482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419233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90826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607329-E662-4CF4-B70A-B91139F3C9A6}" type="datetimeFigureOut">
              <a:rPr kumimoji="1" lang="ja-JP" altLang="en-US" smtClean="0"/>
              <a:t>2020/4/7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195607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8.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07329-E662-4CF4-B70A-B91139F3C9A6}" type="datetimeFigureOut">
              <a:rPr kumimoji="1" lang="ja-JP" altLang="en-US" smtClean="0"/>
              <a:t>2020/4/7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626D4-6252-4842-8E14-403B226C1628}" type="slidenum">
              <a:rPr kumimoji="1" lang="ja-JP" altLang="en-US" smtClean="0"/>
              <a:t>‹#›</a:t>
            </a:fld>
            <a:endParaRPr kumimoji="1" lang="ja-JP" altLang="en-US"/>
          </a:p>
        </p:txBody>
      </p:sp>
    </p:spTree>
    <p:extLst>
      <p:ext uri="{BB962C8B-B14F-4D97-AF65-F5344CB8AC3E}">
        <p14:creationId xmlns:p14="http://schemas.microsoft.com/office/powerpoint/2010/main" val="419811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274638"/>
            <a:ext cx="8750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250825" y="1449388"/>
            <a:ext cx="864235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8208997" y="6561138"/>
            <a:ext cx="93503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344BD53-1A0B-4D6F-A697-3F240189C36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025992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Blip>
          <a:blip r:embed="rId15"/>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kumimoji="1" sz="2600">
          <a:solidFill>
            <a:schemeClr val="tx1"/>
          </a:solidFill>
          <a:latin typeface="+mn-lt"/>
          <a:ea typeface="+mn-ea"/>
        </a:defRPr>
      </a:lvl2pPr>
      <a:lvl3pPr marL="1143000" indent="-228600" algn="l" rtl="0" eaLnBrk="0" fontAlgn="base" hangingPunct="0">
        <a:spcBef>
          <a:spcPct val="20000"/>
        </a:spcBef>
        <a:spcAft>
          <a:spcPct val="0"/>
        </a:spcAft>
        <a:buBlip>
          <a:blip r:embed="rId17"/>
        </a:buBlip>
        <a:defRPr kumimoji="1" sz="2200">
          <a:solidFill>
            <a:schemeClr val="tx1"/>
          </a:solidFill>
          <a:latin typeface="+mn-lt"/>
          <a:ea typeface="+mn-ea"/>
        </a:defRPr>
      </a:lvl3pPr>
      <a:lvl4pPr marL="1600200" indent="-228600" algn="l" rtl="0" eaLnBrk="0" fontAlgn="base" hangingPunct="0">
        <a:spcBef>
          <a:spcPct val="20000"/>
        </a:spcBef>
        <a:spcAft>
          <a:spcPct val="0"/>
        </a:spcAft>
        <a:buBlip>
          <a:blip r:embed="rId18"/>
        </a:buBlip>
        <a:defRPr kumimoji="1">
          <a:solidFill>
            <a:schemeClr val="tx1"/>
          </a:solidFill>
          <a:latin typeface="+mn-lt"/>
          <a:ea typeface="+mn-ea"/>
        </a:defRPr>
      </a:lvl4pPr>
      <a:lvl5pPr marL="2057400" indent="-228600" algn="l" rtl="0" eaLnBrk="0" fontAlgn="base" hangingPunct="0">
        <a:spcBef>
          <a:spcPct val="20000"/>
        </a:spcBef>
        <a:spcAft>
          <a:spcPct val="0"/>
        </a:spcAft>
        <a:buBlip>
          <a:blip r:embed="rId19"/>
        </a:buBlip>
        <a:defRPr kumimoji="1">
          <a:solidFill>
            <a:schemeClr val="tx1"/>
          </a:solidFill>
          <a:latin typeface="+mn-lt"/>
          <a:ea typeface="+mn-ea"/>
        </a:defRPr>
      </a:lvl5pPr>
      <a:lvl6pPr marL="2514600" indent="-228600" algn="l" rtl="0" fontAlgn="base">
        <a:spcBef>
          <a:spcPct val="20000"/>
        </a:spcBef>
        <a:spcAft>
          <a:spcPct val="0"/>
        </a:spcAft>
        <a:buBlip>
          <a:blip r:embed="rId19"/>
        </a:buBlip>
        <a:defRPr kumimoji="1">
          <a:solidFill>
            <a:schemeClr val="tx1"/>
          </a:solidFill>
          <a:latin typeface="+mn-lt"/>
          <a:ea typeface="+mn-ea"/>
        </a:defRPr>
      </a:lvl6pPr>
      <a:lvl7pPr marL="2971800" indent="-228600" algn="l" rtl="0" fontAlgn="base">
        <a:spcBef>
          <a:spcPct val="20000"/>
        </a:spcBef>
        <a:spcAft>
          <a:spcPct val="0"/>
        </a:spcAft>
        <a:buBlip>
          <a:blip r:embed="rId19"/>
        </a:buBlip>
        <a:defRPr kumimoji="1">
          <a:solidFill>
            <a:schemeClr val="tx1"/>
          </a:solidFill>
          <a:latin typeface="+mn-lt"/>
          <a:ea typeface="+mn-ea"/>
        </a:defRPr>
      </a:lvl7pPr>
      <a:lvl8pPr marL="3429000" indent="-228600" algn="l" rtl="0" fontAlgn="base">
        <a:spcBef>
          <a:spcPct val="20000"/>
        </a:spcBef>
        <a:spcAft>
          <a:spcPct val="0"/>
        </a:spcAft>
        <a:buBlip>
          <a:blip r:embed="rId19"/>
        </a:buBlip>
        <a:defRPr kumimoji="1">
          <a:solidFill>
            <a:schemeClr val="tx1"/>
          </a:solidFill>
          <a:latin typeface="+mn-lt"/>
          <a:ea typeface="+mn-ea"/>
        </a:defRPr>
      </a:lvl8pPr>
      <a:lvl9pPr marL="3886200" indent="-228600" algn="l" rtl="0" fontAlgn="base">
        <a:spcBef>
          <a:spcPct val="20000"/>
        </a:spcBef>
        <a:spcAft>
          <a:spcPct val="0"/>
        </a:spcAft>
        <a:buBlip>
          <a:blip r:embed="rId19"/>
        </a:buBlip>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0" y="-162838"/>
            <a:ext cx="9144000" cy="1052513"/>
          </a:xfrm>
          <a:prstGeom prst="rect">
            <a:avLst/>
          </a:prstGeom>
          <a:gradFill rotWithShape="1">
            <a:gsLst>
              <a:gs pos="0">
                <a:schemeClr val="bg1"/>
              </a:gs>
              <a:gs pos="100000">
                <a:srgbClr val="CCFFFF"/>
              </a:gs>
            </a:gsLst>
            <a:lin ang="16200000" scaled="0"/>
          </a:gradFill>
          <a:ln w="9525">
            <a:noFill/>
            <a:miter lim="800000"/>
            <a:headEnd/>
            <a:tailEnd/>
          </a:ln>
          <a:effectLst/>
        </p:spPr>
        <p:txBody>
          <a:bodyPr wrap="none" anchor="ctr"/>
          <a:lstStyle/>
          <a:p>
            <a:pPr fontAlgn="base">
              <a:spcBef>
                <a:spcPct val="0"/>
              </a:spcBef>
              <a:spcAft>
                <a:spcPct val="0"/>
              </a:spcAft>
              <a:defRPr/>
            </a:pPr>
            <a:endParaRPr lang="ja-JP" altLang="en-US" dirty="0">
              <a:solidFill>
                <a:srgbClr val="000000"/>
              </a:solidFill>
              <a:latin typeface="Arial" charset="0"/>
              <a:ea typeface="ＭＳ Ｐゴシック" pitchFamily="50" charset="-128"/>
            </a:endParaRPr>
          </a:p>
        </p:txBody>
      </p:sp>
      <p:sp>
        <p:nvSpPr>
          <p:cNvPr id="4101" name="Line 5"/>
          <p:cNvSpPr>
            <a:spLocks noChangeShapeType="1"/>
          </p:cNvSpPr>
          <p:nvPr userDrawn="1"/>
        </p:nvSpPr>
        <p:spPr bwMode="auto">
          <a:xfrm>
            <a:off x="0" y="720182"/>
            <a:ext cx="9144000" cy="0"/>
          </a:xfrm>
          <a:prstGeom prst="line">
            <a:avLst/>
          </a:prstGeom>
          <a:noFill/>
          <a:ln w="38100">
            <a:solidFill>
              <a:srgbClr val="FF0000"/>
            </a:solidFill>
            <a:round/>
            <a:headEnd/>
            <a:tailEnd/>
          </a:ln>
          <a:effectLst/>
        </p:spPr>
        <p:txBody>
          <a:bodyPr/>
          <a:lstStyle/>
          <a:p>
            <a:pPr fontAlgn="base">
              <a:spcBef>
                <a:spcPct val="0"/>
              </a:spcBef>
              <a:spcAft>
                <a:spcPct val="0"/>
              </a:spcAft>
              <a:defRPr/>
            </a:pPr>
            <a:endParaRPr lang="ja-JP" altLang="en-US" dirty="0">
              <a:solidFill>
                <a:srgbClr val="000000"/>
              </a:solidFill>
              <a:latin typeface="Arial" charset="0"/>
              <a:ea typeface="ＭＳ Ｐゴシック" pitchFamily="50" charset="-128"/>
            </a:endParaRPr>
          </a:p>
        </p:txBody>
      </p:sp>
      <p:sp>
        <p:nvSpPr>
          <p:cNvPr id="4102" name="Line 6"/>
          <p:cNvSpPr>
            <a:spLocks noChangeShapeType="1"/>
          </p:cNvSpPr>
          <p:nvPr userDrawn="1"/>
        </p:nvSpPr>
        <p:spPr bwMode="auto">
          <a:xfrm>
            <a:off x="0" y="792000"/>
            <a:ext cx="9144000" cy="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ja-JP" altLang="en-US"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9755030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メイリオ" pitchFamily="50" charset="-128"/>
        </a:defRPr>
      </a:lvl1pPr>
      <a:lvl2pPr algn="ctr" rtl="0" eaLnBrk="0" fontAlgn="base" hangingPunct="0">
        <a:spcBef>
          <a:spcPct val="0"/>
        </a:spcBef>
        <a:spcAft>
          <a:spcPct val="0"/>
        </a:spcAft>
        <a:defRPr kumimoji="1" sz="3200">
          <a:solidFill>
            <a:schemeClr val="tx2"/>
          </a:solidFill>
          <a:latin typeface="HG丸ｺﾞｼｯｸM-PRO" pitchFamily="50" charset="-128"/>
          <a:ea typeface="HG丸ｺﾞｼｯｸM-PRO" pitchFamily="50" charset="-128"/>
          <a:cs typeface="メイリオ" pitchFamily="50" charset="-128"/>
        </a:defRPr>
      </a:lvl2pPr>
      <a:lvl3pPr algn="ctr" rtl="0" eaLnBrk="0" fontAlgn="base" hangingPunct="0">
        <a:spcBef>
          <a:spcPct val="0"/>
        </a:spcBef>
        <a:spcAft>
          <a:spcPct val="0"/>
        </a:spcAft>
        <a:defRPr kumimoji="1" sz="3200">
          <a:solidFill>
            <a:schemeClr val="tx2"/>
          </a:solidFill>
          <a:latin typeface="HG丸ｺﾞｼｯｸM-PRO" pitchFamily="50" charset="-128"/>
          <a:ea typeface="HG丸ｺﾞｼｯｸM-PRO" pitchFamily="50" charset="-128"/>
          <a:cs typeface="メイリオ" pitchFamily="50" charset="-128"/>
        </a:defRPr>
      </a:lvl3pPr>
      <a:lvl4pPr algn="ctr" rtl="0" eaLnBrk="0" fontAlgn="base" hangingPunct="0">
        <a:spcBef>
          <a:spcPct val="0"/>
        </a:spcBef>
        <a:spcAft>
          <a:spcPct val="0"/>
        </a:spcAft>
        <a:defRPr kumimoji="1" sz="3200">
          <a:solidFill>
            <a:schemeClr val="tx2"/>
          </a:solidFill>
          <a:latin typeface="HG丸ｺﾞｼｯｸM-PRO" pitchFamily="50" charset="-128"/>
          <a:ea typeface="HG丸ｺﾞｼｯｸM-PRO" pitchFamily="50" charset="-128"/>
          <a:cs typeface="メイリオ" pitchFamily="50" charset="-128"/>
        </a:defRPr>
      </a:lvl4pPr>
      <a:lvl5pPr algn="ctr" rtl="0" eaLnBrk="0" fontAlgn="base" hangingPunct="0">
        <a:spcBef>
          <a:spcPct val="0"/>
        </a:spcBef>
        <a:spcAft>
          <a:spcPct val="0"/>
        </a:spcAft>
        <a:defRPr kumimoji="1" sz="3200">
          <a:solidFill>
            <a:schemeClr val="tx2"/>
          </a:solidFill>
          <a:latin typeface="HG丸ｺﾞｼｯｸM-PRO" pitchFamily="50" charset="-128"/>
          <a:ea typeface="HG丸ｺﾞｼｯｸM-PRO" pitchFamily="50" charset="-128"/>
          <a:cs typeface="メイリオ" pitchFamily="50" charset="-128"/>
        </a:defRPr>
      </a:lvl5pPr>
      <a:lvl6pPr marL="457200" algn="ctr" rtl="0" fontAlgn="base">
        <a:spcBef>
          <a:spcPct val="0"/>
        </a:spcBef>
        <a:spcAft>
          <a:spcPct val="0"/>
        </a:spcAft>
        <a:defRPr kumimoji="1" sz="3200">
          <a:solidFill>
            <a:schemeClr val="tx2"/>
          </a:solidFill>
          <a:latin typeface="メイリオ" pitchFamily="50" charset="-128"/>
          <a:ea typeface="メイリオ" pitchFamily="50" charset="-128"/>
        </a:defRPr>
      </a:lvl6pPr>
      <a:lvl7pPr marL="914400" algn="ctr" rtl="0" fontAlgn="base">
        <a:spcBef>
          <a:spcPct val="0"/>
        </a:spcBef>
        <a:spcAft>
          <a:spcPct val="0"/>
        </a:spcAft>
        <a:defRPr kumimoji="1" sz="3200">
          <a:solidFill>
            <a:schemeClr val="tx2"/>
          </a:solidFill>
          <a:latin typeface="メイリオ" pitchFamily="50" charset="-128"/>
          <a:ea typeface="メイリオ" pitchFamily="50" charset="-128"/>
        </a:defRPr>
      </a:lvl7pPr>
      <a:lvl8pPr marL="1371600" algn="ctr" rtl="0" fontAlgn="base">
        <a:spcBef>
          <a:spcPct val="0"/>
        </a:spcBef>
        <a:spcAft>
          <a:spcPct val="0"/>
        </a:spcAft>
        <a:defRPr kumimoji="1" sz="3200">
          <a:solidFill>
            <a:schemeClr val="tx2"/>
          </a:solidFill>
          <a:latin typeface="メイリオ" pitchFamily="50" charset="-128"/>
          <a:ea typeface="メイリオ" pitchFamily="50" charset="-128"/>
        </a:defRPr>
      </a:lvl8pPr>
      <a:lvl9pPr marL="1828800" algn="ctr" rtl="0" fontAlgn="base">
        <a:spcBef>
          <a:spcPct val="0"/>
        </a:spcBef>
        <a:spcAft>
          <a:spcPct val="0"/>
        </a:spcAft>
        <a:defRPr kumimoji="1" sz="3200">
          <a:solidFill>
            <a:schemeClr val="tx2"/>
          </a:solidFill>
          <a:latin typeface="メイリオ" pitchFamily="50" charset="-128"/>
          <a:ea typeface="メイリオ" pitchFamily="50" charset="-128"/>
        </a:defRPr>
      </a:lvl9pPr>
    </p:titleStyle>
    <p:bodyStyle>
      <a:lvl1pPr marL="342900" indent="-342900" algn="l" rtl="0" eaLnBrk="0" fontAlgn="base" hangingPunct="0">
        <a:spcBef>
          <a:spcPct val="20000"/>
        </a:spcBef>
        <a:spcAft>
          <a:spcPct val="0"/>
        </a:spcAft>
        <a:buFont typeface="Wingdings" pitchFamily="2" charset="2"/>
        <a:buChar char="n"/>
        <a:defRPr kumimoji="1" sz="2800">
          <a:solidFill>
            <a:schemeClr val="tx1"/>
          </a:solidFill>
          <a:latin typeface="ＭＳ Ｐゴシック" pitchFamily="50" charset="-128"/>
          <a:ea typeface="ＭＳ Ｐゴシック" pitchFamily="50" charset="-128"/>
          <a:cs typeface="メイリオ" pitchFamily="50" charset="-128"/>
        </a:defRPr>
      </a:lvl1pPr>
      <a:lvl2pPr marL="742950" indent="-285750" algn="l" rtl="0" eaLnBrk="0" fontAlgn="base" hangingPunct="0">
        <a:spcBef>
          <a:spcPct val="20000"/>
        </a:spcBef>
        <a:spcAft>
          <a:spcPct val="0"/>
        </a:spcAft>
        <a:buFont typeface="Wingdings" pitchFamily="2" charset="2"/>
        <a:buChar char="ð"/>
        <a:defRPr kumimoji="1" sz="2400">
          <a:solidFill>
            <a:schemeClr val="tx1"/>
          </a:solidFill>
          <a:latin typeface="ＭＳ Ｐゴシック" pitchFamily="50" charset="-128"/>
          <a:ea typeface="ＭＳ Ｐゴシック" pitchFamily="50" charset="-128"/>
          <a:cs typeface="メイリオ" pitchFamily="50" charset="-128"/>
        </a:defRPr>
      </a:lvl2pPr>
      <a:lvl3pPr marL="1143000" indent="-228600" algn="l" rtl="0" eaLnBrk="0" fontAlgn="base" hangingPunct="0">
        <a:spcBef>
          <a:spcPct val="20000"/>
        </a:spcBef>
        <a:spcAft>
          <a:spcPct val="0"/>
        </a:spcAft>
        <a:buFont typeface="Wingdings" pitchFamily="2" charset="2"/>
        <a:buChar char="l"/>
        <a:defRPr kumimoji="1" sz="2000">
          <a:solidFill>
            <a:schemeClr val="tx1"/>
          </a:solidFill>
          <a:latin typeface="ＭＳ Ｐゴシック" pitchFamily="50" charset="-128"/>
          <a:ea typeface="ＭＳ Ｐゴシック" pitchFamily="50" charset="-128"/>
          <a:cs typeface="メイリオ" pitchFamily="50" charset="-128"/>
        </a:defRPr>
      </a:lvl3pPr>
      <a:lvl4pPr marL="1600200" indent="-228600" algn="l" rtl="0" eaLnBrk="0" fontAlgn="base" hangingPunct="0">
        <a:spcBef>
          <a:spcPct val="20000"/>
        </a:spcBef>
        <a:spcAft>
          <a:spcPct val="0"/>
        </a:spcAft>
        <a:buChar char="–"/>
        <a:defRPr kumimoji="1">
          <a:solidFill>
            <a:schemeClr val="tx1"/>
          </a:solidFill>
          <a:latin typeface="ＭＳ Ｐゴシック" pitchFamily="50" charset="-128"/>
          <a:ea typeface="ＭＳ Ｐゴシック" pitchFamily="50" charset="-128"/>
          <a:cs typeface="メイリオ" pitchFamily="50" charset="-128"/>
        </a:defRPr>
      </a:lvl4pPr>
      <a:lvl5pPr marL="2057400" indent="-228600" algn="l" rtl="0" eaLnBrk="0" fontAlgn="base" hangingPunct="0">
        <a:spcBef>
          <a:spcPct val="20000"/>
        </a:spcBef>
        <a:spcAft>
          <a:spcPct val="0"/>
        </a:spcAft>
        <a:buChar char="»"/>
        <a:defRPr kumimoji="1">
          <a:solidFill>
            <a:schemeClr val="tx1"/>
          </a:solidFill>
          <a:latin typeface="ＭＳ Ｐゴシック" pitchFamily="50" charset="-128"/>
          <a:ea typeface="ＭＳ Ｐゴシック" pitchFamily="50" charset="-128"/>
          <a:cs typeface="メイリオ" pitchFamily="50" charset="-128"/>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196975"/>
          </a:xfrm>
          <a:prstGeom prst="rect">
            <a:avLst/>
          </a:prstGeom>
          <a:gradFill rotWithShape="1">
            <a:gsLst>
              <a:gs pos="0">
                <a:srgbClr val="92CDD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ja-JP" altLang="en-US">
              <a:solidFill>
                <a:srgbClr val="000000"/>
              </a:solidFill>
            </a:endParaRPr>
          </a:p>
        </p:txBody>
      </p:sp>
      <p:sp>
        <p:nvSpPr>
          <p:cNvPr id="6147" name="Rectangle 3"/>
          <p:cNvSpPr>
            <a:spLocks noGrp="1" noChangeArrowheads="1"/>
          </p:cNvSpPr>
          <p:nvPr>
            <p:ph type="title"/>
          </p:nvPr>
        </p:nvSpPr>
        <p:spPr bwMode="auto">
          <a:xfrm>
            <a:off x="1403350" y="44450"/>
            <a:ext cx="756126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8"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149" name="Line 5"/>
          <p:cNvSpPr>
            <a:spLocks noChangeShapeType="1"/>
          </p:cNvSpPr>
          <p:nvPr/>
        </p:nvSpPr>
        <p:spPr bwMode="auto">
          <a:xfrm>
            <a:off x="1403350" y="981075"/>
            <a:ext cx="75612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sp>
        <p:nvSpPr>
          <p:cNvPr id="6150" name="Line 6"/>
          <p:cNvSpPr>
            <a:spLocks noChangeShapeType="1"/>
          </p:cNvSpPr>
          <p:nvPr/>
        </p:nvSpPr>
        <p:spPr bwMode="auto">
          <a:xfrm>
            <a:off x="1403350" y="1052513"/>
            <a:ext cx="75612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pic>
        <p:nvPicPr>
          <p:cNvPr id="6151" name="Picture 7" descr="Pla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0650" y="46038"/>
            <a:ext cx="1138238" cy="1006475"/>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8"/>
          <p:cNvSpPr>
            <a:spLocks noGrp="1" noChangeArrowheads="1"/>
          </p:cNvSpPr>
          <p:nvPr>
            <p:ph type="sldNum" sz="quarter" idx="4"/>
          </p:nvPr>
        </p:nvSpPr>
        <p:spPr bwMode="auto">
          <a:xfrm>
            <a:off x="8027988" y="6453188"/>
            <a:ext cx="1081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lvl1pPr>
          </a:lstStyle>
          <a:p>
            <a:pPr algn="r" fontAlgn="base">
              <a:spcBef>
                <a:spcPct val="0"/>
              </a:spcBef>
              <a:spcAft>
                <a:spcPct val="0"/>
              </a:spcAft>
            </a:pPr>
            <a:fld id="{FFC85184-46C1-4A58-8C55-09F041AC2B58}" type="slidenum">
              <a:rPr lang="en-US" altLang="ja-JP" smtClean="0">
                <a:solidFill>
                  <a:srgbClr val="000000"/>
                </a:solidFill>
              </a:rPr>
              <a:pPr algn="r" fontAlgn="base">
                <a:spcBef>
                  <a:spcPct val="0"/>
                </a:spcBef>
                <a:spcAft>
                  <a:spcPct val="0"/>
                </a:spcAft>
              </a:pPr>
              <a:t>‹#›</a:t>
            </a:fld>
            <a:endParaRPr lang="en-US" altLang="ja-JP" smtClean="0">
              <a:solidFill>
                <a:srgbClr val="000000"/>
              </a:solidFill>
            </a:endParaRPr>
          </a:p>
        </p:txBody>
      </p:sp>
      <p:sp>
        <p:nvSpPr>
          <p:cNvPr id="6153" name="Rectangle 9"/>
          <p:cNvSpPr>
            <a:spLocks noGrp="1" noChangeArrowheads="1"/>
          </p:cNvSpPr>
          <p:nvPr>
            <p:ph type="dt" sz="half" idx="2"/>
          </p:nvPr>
        </p:nvSpPr>
        <p:spPr bwMode="auto">
          <a:xfrm>
            <a:off x="134938" y="6453188"/>
            <a:ext cx="15573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400"/>
            </a:lvl1pPr>
          </a:lstStyle>
          <a:p>
            <a:pPr fontAlgn="base">
              <a:spcBef>
                <a:spcPct val="0"/>
              </a:spcBef>
              <a:spcAft>
                <a:spcPct val="0"/>
              </a:spcAft>
            </a:pPr>
            <a:endParaRPr lang="en-US" altLang="ja-JP" smtClean="0">
              <a:solidFill>
                <a:srgbClr val="000000"/>
              </a:solidFill>
            </a:endParaRPr>
          </a:p>
        </p:txBody>
      </p:sp>
      <p:sp>
        <p:nvSpPr>
          <p:cNvPr id="6154" name="Rectangle 10"/>
          <p:cNvSpPr>
            <a:spLocks noGrp="1" noChangeArrowheads="1"/>
          </p:cNvSpPr>
          <p:nvPr>
            <p:ph type="ftr" sz="quarter" idx="3"/>
          </p:nvPr>
        </p:nvSpPr>
        <p:spPr bwMode="auto">
          <a:xfrm>
            <a:off x="1836738" y="6453188"/>
            <a:ext cx="54721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pPr fontAlgn="base">
              <a:spcBef>
                <a:spcPct val="0"/>
              </a:spcBef>
              <a:spcAft>
                <a:spcPct val="0"/>
              </a:spcAft>
            </a:pPr>
            <a:endParaRPr lang="en-US" altLang="ja-JP" smtClean="0">
              <a:solidFill>
                <a:srgbClr val="000000"/>
              </a:solidFill>
            </a:endParaRPr>
          </a:p>
        </p:txBody>
      </p:sp>
    </p:spTree>
    <p:extLst>
      <p:ext uri="{BB962C8B-B14F-4D97-AF65-F5344CB8AC3E}">
        <p14:creationId xmlns:p14="http://schemas.microsoft.com/office/powerpoint/2010/main" val="576059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charset="-128"/>
        </a:defRPr>
      </a:lvl2pPr>
      <a:lvl3pPr algn="ctr" rtl="0" fontAlgn="base">
        <a:spcBef>
          <a:spcPct val="0"/>
        </a:spcBef>
        <a:spcAft>
          <a:spcPct val="0"/>
        </a:spcAft>
        <a:defRPr kumimoji="1" sz="3200">
          <a:solidFill>
            <a:schemeClr val="tx2"/>
          </a:solidFill>
          <a:latin typeface="Arial" charset="0"/>
          <a:ea typeface="ＭＳ Ｐゴシック" charset="-128"/>
        </a:defRPr>
      </a:lvl3pPr>
      <a:lvl4pPr algn="ctr" rtl="0" fontAlgn="base">
        <a:spcBef>
          <a:spcPct val="0"/>
        </a:spcBef>
        <a:spcAft>
          <a:spcPct val="0"/>
        </a:spcAft>
        <a:defRPr kumimoji="1" sz="3200">
          <a:solidFill>
            <a:schemeClr val="tx2"/>
          </a:solidFill>
          <a:latin typeface="Arial" charset="0"/>
          <a:ea typeface="ＭＳ Ｐゴシック" charset="-128"/>
        </a:defRPr>
      </a:lvl4pPr>
      <a:lvl5pPr algn="ctr" rtl="0" fontAlgn="base">
        <a:spcBef>
          <a:spcPct val="0"/>
        </a:spcBef>
        <a:spcAft>
          <a:spcPct val="0"/>
        </a:spcAft>
        <a:defRPr kumimoji="1" sz="3200">
          <a:solidFill>
            <a:schemeClr val="tx2"/>
          </a:solidFill>
          <a:latin typeface="Arial" charset="0"/>
          <a:ea typeface="ＭＳ Ｐゴシック" charset="-128"/>
        </a:defRPr>
      </a:lvl5pPr>
      <a:lvl6pPr marL="457200" algn="ctr" rtl="0" fontAlgn="base">
        <a:spcBef>
          <a:spcPct val="0"/>
        </a:spcBef>
        <a:spcAft>
          <a:spcPct val="0"/>
        </a:spcAft>
        <a:defRPr kumimoji="1" sz="3200">
          <a:solidFill>
            <a:schemeClr val="tx2"/>
          </a:solidFill>
          <a:latin typeface="Arial" charset="0"/>
          <a:ea typeface="ＭＳ Ｐゴシック" charset="-128"/>
        </a:defRPr>
      </a:lvl6pPr>
      <a:lvl7pPr marL="914400" algn="ctr" rtl="0" fontAlgn="base">
        <a:spcBef>
          <a:spcPct val="0"/>
        </a:spcBef>
        <a:spcAft>
          <a:spcPct val="0"/>
        </a:spcAft>
        <a:defRPr kumimoji="1" sz="3200">
          <a:solidFill>
            <a:schemeClr val="tx2"/>
          </a:solidFill>
          <a:latin typeface="Arial" charset="0"/>
          <a:ea typeface="ＭＳ Ｐゴシック" charset="-128"/>
        </a:defRPr>
      </a:lvl7pPr>
      <a:lvl8pPr marL="1371600" algn="ctr" rtl="0" fontAlgn="base">
        <a:spcBef>
          <a:spcPct val="0"/>
        </a:spcBef>
        <a:spcAft>
          <a:spcPct val="0"/>
        </a:spcAft>
        <a:defRPr kumimoji="1" sz="3200">
          <a:solidFill>
            <a:schemeClr val="tx2"/>
          </a:solidFill>
          <a:latin typeface="Arial" charset="0"/>
          <a:ea typeface="ＭＳ Ｐゴシック" charset="-128"/>
        </a:defRPr>
      </a:lvl8pPr>
      <a:lvl9pPr marL="1828800" algn="ctr" rtl="0" fontAlgn="base">
        <a:spcBef>
          <a:spcPct val="0"/>
        </a:spcBef>
        <a:spcAft>
          <a:spcPct val="0"/>
        </a:spcAft>
        <a:defRPr kumimoji="1" sz="32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Font typeface="Wingdings" pitchFamily="2" charset="2"/>
        <a:buChar char="n"/>
        <a:defRPr kumimoji="1" sz="28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ð"/>
        <a:defRPr kumimoji="1" sz="2400">
          <a:solidFill>
            <a:schemeClr val="tx1"/>
          </a:solidFill>
          <a:latin typeface="+mn-lt"/>
          <a:ea typeface="+mn-ea"/>
        </a:defRPr>
      </a:lvl2pPr>
      <a:lvl3pPr marL="1143000" indent="-228600" algn="l" rtl="0" fontAlgn="base">
        <a:spcBef>
          <a:spcPct val="20000"/>
        </a:spcBef>
        <a:spcAft>
          <a:spcPct val="0"/>
        </a:spcAft>
        <a:buFont typeface="Wingdings" pitchFamily="2" charset="2"/>
        <a:buChar char="l"/>
        <a:defRPr kumimoji="1" sz="2000">
          <a:solidFill>
            <a:schemeClr val="tx1"/>
          </a:solidFill>
          <a:latin typeface="+mn-lt"/>
          <a:ea typeface="+mn-ea"/>
        </a:defRPr>
      </a:lvl3pPr>
      <a:lvl4pPr marL="1600200" indent="-228600" algn="l" rtl="0" fontAlgn="base">
        <a:spcBef>
          <a:spcPct val="20000"/>
        </a:spcBef>
        <a:spcAft>
          <a:spcPct val="0"/>
        </a:spcAft>
        <a:buChar char="–"/>
        <a:defRPr kumimoji="1">
          <a:solidFill>
            <a:schemeClr val="tx1"/>
          </a:solidFill>
          <a:latin typeface="+mn-lt"/>
          <a:ea typeface="+mn-ea"/>
        </a:defRPr>
      </a:lvl4pPr>
      <a:lvl5pPr marL="2057400" indent="-228600" algn="l" rtl="0" fontAlgn="base">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196975"/>
          </a:xfrm>
          <a:prstGeom prst="rect">
            <a:avLst/>
          </a:prstGeom>
          <a:gradFill rotWithShape="1">
            <a:gsLst>
              <a:gs pos="0">
                <a:srgbClr val="92CDD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ja-JP" altLang="en-US">
              <a:solidFill>
                <a:srgbClr val="000000"/>
              </a:solidFill>
            </a:endParaRPr>
          </a:p>
        </p:txBody>
      </p:sp>
      <p:sp>
        <p:nvSpPr>
          <p:cNvPr id="6147" name="Rectangle 3"/>
          <p:cNvSpPr>
            <a:spLocks noGrp="1" noChangeArrowheads="1"/>
          </p:cNvSpPr>
          <p:nvPr>
            <p:ph type="title"/>
          </p:nvPr>
        </p:nvSpPr>
        <p:spPr bwMode="auto">
          <a:xfrm>
            <a:off x="1403350" y="44450"/>
            <a:ext cx="756126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8"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149" name="Line 5"/>
          <p:cNvSpPr>
            <a:spLocks noChangeShapeType="1"/>
          </p:cNvSpPr>
          <p:nvPr/>
        </p:nvSpPr>
        <p:spPr bwMode="auto">
          <a:xfrm>
            <a:off x="1403350" y="981075"/>
            <a:ext cx="75612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sp>
        <p:nvSpPr>
          <p:cNvPr id="6150" name="Line 6"/>
          <p:cNvSpPr>
            <a:spLocks noChangeShapeType="1"/>
          </p:cNvSpPr>
          <p:nvPr/>
        </p:nvSpPr>
        <p:spPr bwMode="auto">
          <a:xfrm>
            <a:off x="1403350" y="1052513"/>
            <a:ext cx="75612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ja-JP" altLang="en-US">
              <a:solidFill>
                <a:srgbClr val="000000"/>
              </a:solidFill>
            </a:endParaRPr>
          </a:p>
        </p:txBody>
      </p:sp>
      <p:pic>
        <p:nvPicPr>
          <p:cNvPr id="6151" name="Picture 7" descr="Pla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0650" y="46038"/>
            <a:ext cx="1138238" cy="1006475"/>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8"/>
          <p:cNvSpPr>
            <a:spLocks noGrp="1" noChangeArrowheads="1"/>
          </p:cNvSpPr>
          <p:nvPr>
            <p:ph type="sldNum" sz="quarter" idx="4"/>
          </p:nvPr>
        </p:nvSpPr>
        <p:spPr bwMode="auto">
          <a:xfrm>
            <a:off x="8027988" y="6453188"/>
            <a:ext cx="1081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lvl1pPr>
          </a:lstStyle>
          <a:p>
            <a:pPr algn="r" fontAlgn="base">
              <a:spcBef>
                <a:spcPct val="0"/>
              </a:spcBef>
              <a:spcAft>
                <a:spcPct val="0"/>
              </a:spcAft>
            </a:pPr>
            <a:fld id="{FFC85184-46C1-4A58-8C55-09F041AC2B58}" type="slidenum">
              <a:rPr lang="en-US" altLang="ja-JP" smtClean="0">
                <a:solidFill>
                  <a:srgbClr val="000000"/>
                </a:solidFill>
              </a:rPr>
              <a:pPr algn="r" fontAlgn="base">
                <a:spcBef>
                  <a:spcPct val="0"/>
                </a:spcBef>
                <a:spcAft>
                  <a:spcPct val="0"/>
                </a:spcAft>
              </a:pPr>
              <a:t>‹#›</a:t>
            </a:fld>
            <a:endParaRPr lang="en-US" altLang="ja-JP" smtClean="0">
              <a:solidFill>
                <a:srgbClr val="000000"/>
              </a:solidFill>
            </a:endParaRPr>
          </a:p>
        </p:txBody>
      </p:sp>
      <p:sp>
        <p:nvSpPr>
          <p:cNvPr id="6153" name="Rectangle 9"/>
          <p:cNvSpPr>
            <a:spLocks noGrp="1" noChangeArrowheads="1"/>
          </p:cNvSpPr>
          <p:nvPr>
            <p:ph type="dt" sz="half" idx="2"/>
          </p:nvPr>
        </p:nvSpPr>
        <p:spPr bwMode="auto">
          <a:xfrm>
            <a:off x="134938" y="6453188"/>
            <a:ext cx="15573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400"/>
            </a:lvl1pPr>
          </a:lstStyle>
          <a:p>
            <a:pPr fontAlgn="base">
              <a:spcBef>
                <a:spcPct val="0"/>
              </a:spcBef>
              <a:spcAft>
                <a:spcPct val="0"/>
              </a:spcAft>
            </a:pPr>
            <a:endParaRPr lang="en-US" altLang="ja-JP" smtClean="0">
              <a:solidFill>
                <a:srgbClr val="000000"/>
              </a:solidFill>
            </a:endParaRPr>
          </a:p>
        </p:txBody>
      </p:sp>
      <p:sp>
        <p:nvSpPr>
          <p:cNvPr id="6154" name="Rectangle 10"/>
          <p:cNvSpPr>
            <a:spLocks noGrp="1" noChangeArrowheads="1"/>
          </p:cNvSpPr>
          <p:nvPr>
            <p:ph type="ftr" sz="quarter" idx="3"/>
          </p:nvPr>
        </p:nvSpPr>
        <p:spPr bwMode="auto">
          <a:xfrm>
            <a:off x="1836738" y="6453188"/>
            <a:ext cx="54721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pPr fontAlgn="base">
              <a:spcBef>
                <a:spcPct val="0"/>
              </a:spcBef>
              <a:spcAft>
                <a:spcPct val="0"/>
              </a:spcAft>
            </a:pPr>
            <a:endParaRPr lang="en-US" altLang="ja-JP" smtClean="0">
              <a:solidFill>
                <a:srgbClr val="000000"/>
              </a:solidFill>
            </a:endParaRPr>
          </a:p>
        </p:txBody>
      </p:sp>
    </p:spTree>
    <p:extLst>
      <p:ext uri="{BB962C8B-B14F-4D97-AF65-F5344CB8AC3E}">
        <p14:creationId xmlns:p14="http://schemas.microsoft.com/office/powerpoint/2010/main" val="20408652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charset="-128"/>
        </a:defRPr>
      </a:lvl2pPr>
      <a:lvl3pPr algn="ctr" rtl="0" fontAlgn="base">
        <a:spcBef>
          <a:spcPct val="0"/>
        </a:spcBef>
        <a:spcAft>
          <a:spcPct val="0"/>
        </a:spcAft>
        <a:defRPr kumimoji="1" sz="3200">
          <a:solidFill>
            <a:schemeClr val="tx2"/>
          </a:solidFill>
          <a:latin typeface="Arial" charset="0"/>
          <a:ea typeface="ＭＳ Ｐゴシック" charset="-128"/>
        </a:defRPr>
      </a:lvl3pPr>
      <a:lvl4pPr algn="ctr" rtl="0" fontAlgn="base">
        <a:spcBef>
          <a:spcPct val="0"/>
        </a:spcBef>
        <a:spcAft>
          <a:spcPct val="0"/>
        </a:spcAft>
        <a:defRPr kumimoji="1" sz="3200">
          <a:solidFill>
            <a:schemeClr val="tx2"/>
          </a:solidFill>
          <a:latin typeface="Arial" charset="0"/>
          <a:ea typeface="ＭＳ Ｐゴシック" charset="-128"/>
        </a:defRPr>
      </a:lvl4pPr>
      <a:lvl5pPr algn="ctr" rtl="0" fontAlgn="base">
        <a:spcBef>
          <a:spcPct val="0"/>
        </a:spcBef>
        <a:spcAft>
          <a:spcPct val="0"/>
        </a:spcAft>
        <a:defRPr kumimoji="1" sz="3200">
          <a:solidFill>
            <a:schemeClr val="tx2"/>
          </a:solidFill>
          <a:latin typeface="Arial" charset="0"/>
          <a:ea typeface="ＭＳ Ｐゴシック" charset="-128"/>
        </a:defRPr>
      </a:lvl5pPr>
      <a:lvl6pPr marL="457200" algn="ctr" rtl="0" fontAlgn="base">
        <a:spcBef>
          <a:spcPct val="0"/>
        </a:spcBef>
        <a:spcAft>
          <a:spcPct val="0"/>
        </a:spcAft>
        <a:defRPr kumimoji="1" sz="3200">
          <a:solidFill>
            <a:schemeClr val="tx2"/>
          </a:solidFill>
          <a:latin typeface="Arial" charset="0"/>
          <a:ea typeface="ＭＳ Ｐゴシック" charset="-128"/>
        </a:defRPr>
      </a:lvl6pPr>
      <a:lvl7pPr marL="914400" algn="ctr" rtl="0" fontAlgn="base">
        <a:spcBef>
          <a:spcPct val="0"/>
        </a:spcBef>
        <a:spcAft>
          <a:spcPct val="0"/>
        </a:spcAft>
        <a:defRPr kumimoji="1" sz="3200">
          <a:solidFill>
            <a:schemeClr val="tx2"/>
          </a:solidFill>
          <a:latin typeface="Arial" charset="0"/>
          <a:ea typeface="ＭＳ Ｐゴシック" charset="-128"/>
        </a:defRPr>
      </a:lvl7pPr>
      <a:lvl8pPr marL="1371600" algn="ctr" rtl="0" fontAlgn="base">
        <a:spcBef>
          <a:spcPct val="0"/>
        </a:spcBef>
        <a:spcAft>
          <a:spcPct val="0"/>
        </a:spcAft>
        <a:defRPr kumimoji="1" sz="3200">
          <a:solidFill>
            <a:schemeClr val="tx2"/>
          </a:solidFill>
          <a:latin typeface="Arial" charset="0"/>
          <a:ea typeface="ＭＳ Ｐゴシック" charset="-128"/>
        </a:defRPr>
      </a:lvl8pPr>
      <a:lvl9pPr marL="1828800" algn="ctr" rtl="0" fontAlgn="base">
        <a:spcBef>
          <a:spcPct val="0"/>
        </a:spcBef>
        <a:spcAft>
          <a:spcPct val="0"/>
        </a:spcAft>
        <a:defRPr kumimoji="1" sz="32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Font typeface="Wingdings" pitchFamily="2" charset="2"/>
        <a:buChar char="n"/>
        <a:defRPr kumimoji="1" sz="28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ð"/>
        <a:defRPr kumimoji="1" sz="2400">
          <a:solidFill>
            <a:schemeClr val="tx1"/>
          </a:solidFill>
          <a:latin typeface="+mn-lt"/>
          <a:ea typeface="+mn-ea"/>
        </a:defRPr>
      </a:lvl2pPr>
      <a:lvl3pPr marL="1143000" indent="-228600" algn="l" rtl="0" fontAlgn="base">
        <a:spcBef>
          <a:spcPct val="20000"/>
        </a:spcBef>
        <a:spcAft>
          <a:spcPct val="0"/>
        </a:spcAft>
        <a:buFont typeface="Wingdings" pitchFamily="2" charset="2"/>
        <a:buChar char="l"/>
        <a:defRPr kumimoji="1" sz="2000">
          <a:solidFill>
            <a:schemeClr val="tx1"/>
          </a:solidFill>
          <a:latin typeface="+mn-lt"/>
          <a:ea typeface="+mn-ea"/>
        </a:defRPr>
      </a:lvl3pPr>
      <a:lvl4pPr marL="1600200" indent="-228600" algn="l" rtl="0" fontAlgn="base">
        <a:spcBef>
          <a:spcPct val="20000"/>
        </a:spcBef>
        <a:spcAft>
          <a:spcPct val="0"/>
        </a:spcAft>
        <a:buChar char="–"/>
        <a:defRPr kumimoji="1">
          <a:solidFill>
            <a:schemeClr val="tx1"/>
          </a:solidFill>
          <a:latin typeface="+mn-lt"/>
          <a:ea typeface="+mn-ea"/>
        </a:defRPr>
      </a:lvl4pPr>
      <a:lvl5pPr marL="2057400" indent="-228600" algn="l" rtl="0" fontAlgn="base">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2.wav"/><Relationship Id="rId1"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audio" Target="../media/audio10.wav"/><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audio" Target="../media/audio5.wav"/><Relationship Id="rId7" Type="http://schemas.openxmlformats.org/officeDocument/2006/relationships/audio" Target="../media/audio9.wav"/><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audio" Target="../media/audio4.wav"/><Relationship Id="rId16" Type="http://schemas.openxmlformats.org/officeDocument/2006/relationships/image" Target="../media/image17.png"/><Relationship Id="rId1" Type="http://schemas.openxmlformats.org/officeDocument/2006/relationships/audio" Target="../media/audio3.wav"/><Relationship Id="rId6" Type="http://schemas.openxmlformats.org/officeDocument/2006/relationships/audio" Target="../media/audio8.wav"/><Relationship Id="rId11" Type="http://schemas.openxmlformats.org/officeDocument/2006/relationships/image" Target="../media/image12.png"/><Relationship Id="rId5" Type="http://schemas.openxmlformats.org/officeDocument/2006/relationships/audio" Target="../media/audio7.wav"/><Relationship Id="rId15" Type="http://schemas.openxmlformats.org/officeDocument/2006/relationships/image" Target="../media/image16.png"/><Relationship Id="rId10" Type="http://schemas.openxmlformats.org/officeDocument/2006/relationships/notesSlide" Target="../notesSlides/notesSlide2.xml"/><Relationship Id="rId4" Type="http://schemas.openxmlformats.org/officeDocument/2006/relationships/audio" Target="../media/audio6.wav"/><Relationship Id="rId9" Type="http://schemas.openxmlformats.org/officeDocument/2006/relationships/slideLayout" Target="../slideLayouts/slideLayout26.xml"/><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audio12.wav"/><Relationship Id="rId1" Type="http://schemas.openxmlformats.org/officeDocument/2006/relationships/audio" Target="../media/audio11.wav"/><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audio" Target="../media/audio19.wav"/><Relationship Id="rId13" Type="http://schemas.openxmlformats.org/officeDocument/2006/relationships/image" Target="../media/image11.png"/><Relationship Id="rId3" Type="http://schemas.openxmlformats.org/officeDocument/2006/relationships/audio" Target="../media/audio15.wav"/><Relationship Id="rId7" Type="http://schemas.openxmlformats.org/officeDocument/2006/relationships/audio" Target="../media/audio18.wav"/><Relationship Id="rId12" Type="http://schemas.openxmlformats.org/officeDocument/2006/relationships/image" Target="../media/image20.png"/><Relationship Id="rId2" Type="http://schemas.openxmlformats.org/officeDocument/2006/relationships/audio" Target="../media/audio14.wav"/><Relationship Id="rId1" Type="http://schemas.openxmlformats.org/officeDocument/2006/relationships/audio" Target="../media/audio13.wav"/><Relationship Id="rId6" Type="http://schemas.openxmlformats.org/officeDocument/2006/relationships/audio" Target="../media/audio17.wav"/><Relationship Id="rId11" Type="http://schemas.openxmlformats.org/officeDocument/2006/relationships/notesSlide" Target="../notesSlides/notesSlide4.xml"/><Relationship Id="rId5" Type="http://schemas.openxmlformats.org/officeDocument/2006/relationships/audio" Target="../media/audio12.wav"/><Relationship Id="rId10" Type="http://schemas.openxmlformats.org/officeDocument/2006/relationships/slideLayout" Target="../slideLayouts/slideLayout50.xml"/><Relationship Id="rId4" Type="http://schemas.openxmlformats.org/officeDocument/2006/relationships/audio" Target="../media/audio16.wav"/><Relationship Id="rId9"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p:cNvSpPr>
            <a:spLocks noGrp="1"/>
          </p:cNvSpPr>
          <p:nvPr>
            <p:ph type="sldNum" sz="quarter" idx="10"/>
          </p:nvPr>
        </p:nvSpPr>
        <p:spPr>
          <a:noFill/>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66D1C4E-5CC9-48F7-BD73-242ECE372064}" type="slidenum">
              <a:rPr lang="en-US" altLang="ja-JP">
                <a:solidFill>
                  <a:srgbClr val="000000"/>
                </a:solidFill>
              </a:rPr>
              <a:pPr eaLnBrk="1" hangingPunct="1"/>
              <a:t>1</a:t>
            </a:fld>
            <a:endParaRPr lang="en-US" altLang="ja-JP">
              <a:solidFill>
                <a:srgbClr val="000000"/>
              </a:solidFill>
            </a:endParaRPr>
          </a:p>
        </p:txBody>
      </p:sp>
      <p:sp>
        <p:nvSpPr>
          <p:cNvPr id="305154" name="Rectangle 2"/>
          <p:cNvSpPr>
            <a:spLocks noGrp="1" noChangeArrowheads="1"/>
          </p:cNvSpPr>
          <p:nvPr>
            <p:ph type="title"/>
          </p:nvPr>
        </p:nvSpPr>
        <p:spPr>
          <a:xfrm>
            <a:off x="0" y="1"/>
            <a:ext cx="9144000" cy="944563"/>
          </a:xfrm>
          <a:gradFill rotWithShape="1">
            <a:gsLst>
              <a:gs pos="0">
                <a:srgbClr val="5E9EFF"/>
              </a:gs>
              <a:gs pos="39999">
                <a:srgbClr val="85C2FF"/>
              </a:gs>
              <a:gs pos="70000">
                <a:srgbClr val="C4D6EB"/>
              </a:gs>
              <a:gs pos="100000">
                <a:srgbClr val="FFEBFA"/>
              </a:gs>
            </a:gsLst>
            <a:lin ang="5400000" scaled="1"/>
          </a:gradFill>
        </p:spPr>
        <p:txBody>
          <a:bodyPr/>
          <a:lstStyle/>
          <a:p>
            <a:pPr algn="ctr" eaLnBrk="1" hangingPunct="1">
              <a:defRPr/>
            </a:pPr>
            <a:r>
              <a:rPr lang="ja-JP" altLang="en-US" sz="3200" b="1" dirty="0" smtClean="0">
                <a:effectLst>
                  <a:outerShdw blurRad="38100" dist="38100" dir="2700000" algn="tl">
                    <a:srgbClr val="FFFFFF"/>
                  </a:outerShdw>
                </a:effectLst>
              </a:rPr>
              <a:t>音声強調処理の問題点</a:t>
            </a:r>
            <a:r>
              <a:rPr lang="en-US" altLang="ja-JP" sz="3200" b="1" dirty="0" smtClean="0">
                <a:effectLst>
                  <a:outerShdw blurRad="38100" dist="38100" dir="2700000" algn="tl">
                    <a:srgbClr val="FFFFFF"/>
                  </a:outerShdw>
                </a:effectLst>
              </a:rPr>
              <a:t>‐</a:t>
            </a:r>
            <a:r>
              <a:rPr lang="ja-JP" altLang="en-US" sz="3200" b="1" dirty="0" smtClean="0">
                <a:effectLst>
                  <a:outerShdw blurRad="38100" dist="38100" dir="2700000" algn="tl">
                    <a:srgbClr val="FFFFFF"/>
                  </a:outerShdw>
                </a:effectLst>
              </a:rPr>
              <a:t>アーチファクトの発生</a:t>
            </a:r>
            <a:r>
              <a:rPr lang="en-US" altLang="ja-JP" sz="3200" b="1" dirty="0" smtClean="0">
                <a:effectLst>
                  <a:outerShdw blurRad="38100" dist="38100" dir="2700000" algn="tl">
                    <a:srgbClr val="FFFFFF"/>
                  </a:outerShdw>
                </a:effectLst>
              </a:rPr>
              <a:t>‐</a:t>
            </a:r>
          </a:p>
        </p:txBody>
      </p:sp>
      <p:sp>
        <p:nvSpPr>
          <p:cNvPr id="46084" name="Rectangle 3"/>
          <p:cNvSpPr>
            <a:spLocks noGrp="1" noChangeArrowheads="1"/>
          </p:cNvSpPr>
          <p:nvPr>
            <p:ph type="body" idx="1"/>
          </p:nvPr>
        </p:nvSpPr>
        <p:spPr>
          <a:xfrm>
            <a:off x="250830" y="1125538"/>
            <a:ext cx="8551861" cy="5472112"/>
          </a:xfrm>
          <a:noFill/>
        </p:spPr>
        <p:txBody>
          <a:bodyPr/>
          <a:lstStyle/>
          <a:p>
            <a:pPr eaLnBrk="1" hangingPunct="1">
              <a:lnSpc>
                <a:spcPct val="90000"/>
              </a:lnSpc>
              <a:buFont typeface="Wingdings" pitchFamily="2" charset="2"/>
              <a:buChar char="u"/>
            </a:pPr>
            <a:r>
              <a:rPr lang="ja-JP" altLang="en-US" sz="2600" dirty="0" smtClean="0"/>
              <a:t>統計的音声強調処理は、非線形雑音抑圧部において、不快なアーチファクト（これは</a:t>
            </a:r>
            <a:r>
              <a:rPr lang="ja-JP" altLang="en-US" sz="2600" dirty="0" smtClean="0">
                <a:solidFill>
                  <a:srgbClr val="FF0000"/>
                </a:solidFill>
              </a:rPr>
              <a:t>ミュージカルノイズ</a:t>
            </a:r>
            <a:r>
              <a:rPr lang="ja-JP" altLang="en-US" sz="2600" dirty="0" smtClean="0"/>
              <a:t>と呼ばれる）が発生する。これは「人が聴く」用途へ適用する際に、大きな問題となってしまう。</a:t>
            </a:r>
            <a:endParaRPr lang="en-US" altLang="ja-JP" sz="2600" dirty="0" smtClean="0"/>
          </a:p>
          <a:p>
            <a:pPr eaLnBrk="1" hangingPunct="1">
              <a:lnSpc>
                <a:spcPct val="90000"/>
              </a:lnSpc>
              <a:buFont typeface="Wingdings" pitchFamily="2" charset="2"/>
              <a:buChar char="u"/>
            </a:pPr>
            <a:endParaRPr lang="en-US" altLang="ja-JP" sz="2600" dirty="0" smtClean="0"/>
          </a:p>
          <a:p>
            <a:pPr eaLnBrk="1" hangingPunct="1">
              <a:lnSpc>
                <a:spcPct val="90000"/>
              </a:lnSpc>
              <a:buFont typeface="Wingdings" pitchFamily="2" charset="2"/>
              <a:buChar char="u"/>
            </a:pPr>
            <a:r>
              <a:rPr lang="ja-JP" altLang="en-US" sz="2600" dirty="0" smtClean="0"/>
              <a:t>信号処理を改良することで多少のミュージカルノイズ軽減は可能である。また、統計</a:t>
            </a:r>
            <a:r>
              <a:rPr lang="ja-JP" altLang="en-US" sz="2600" dirty="0"/>
              <a:t>推定手法ごとに「聴感的印象」は</a:t>
            </a:r>
            <a:r>
              <a:rPr lang="ja-JP" altLang="en-US" sz="2600" dirty="0" smtClean="0"/>
              <a:t>異なる。</a:t>
            </a:r>
            <a:r>
              <a:rPr lang="ja-JP" altLang="en-US" sz="2600" dirty="0"/>
              <a:t>つまり、統計的推定には「音の個性」が</a:t>
            </a:r>
            <a:r>
              <a:rPr lang="ja-JP" altLang="en-US" sz="2600" dirty="0" smtClean="0"/>
              <a:t>ある。</a:t>
            </a:r>
            <a:r>
              <a:rPr lang="ja-JP" altLang="en-US" sz="2600" dirty="0"/>
              <a:t>我々は</a:t>
            </a:r>
            <a:r>
              <a:rPr lang="ja-JP" altLang="en-US" sz="2600" dirty="0">
                <a:solidFill>
                  <a:srgbClr val="FF0000"/>
                </a:solidFill>
              </a:rPr>
              <a:t>芸術的観点</a:t>
            </a:r>
            <a:r>
              <a:rPr lang="ja-JP" altLang="en-US" sz="2600" dirty="0"/>
              <a:t>から統計的推定問題を</a:t>
            </a:r>
            <a:r>
              <a:rPr lang="ja-JP" altLang="en-US" sz="2600" dirty="0" smtClean="0"/>
              <a:t>眺める。</a:t>
            </a:r>
            <a:endParaRPr lang="en-US" altLang="ja-JP" sz="2600" dirty="0" smtClean="0"/>
          </a:p>
          <a:p>
            <a:pPr eaLnBrk="1" hangingPunct="1">
              <a:lnSpc>
                <a:spcPct val="90000"/>
              </a:lnSpc>
              <a:buFont typeface="Wingdings" pitchFamily="2" charset="2"/>
              <a:buChar char="u"/>
            </a:pPr>
            <a:endParaRPr lang="en-US" altLang="ja-JP" sz="2600" dirty="0" smtClean="0"/>
          </a:p>
          <a:p>
            <a:pPr eaLnBrk="1" hangingPunct="1">
              <a:lnSpc>
                <a:spcPct val="90000"/>
              </a:lnSpc>
              <a:buFont typeface="Wingdings" pitchFamily="2" charset="2"/>
              <a:buChar char="u"/>
            </a:pPr>
            <a:r>
              <a:rPr lang="ja-JP" altLang="en-US" sz="2600" dirty="0" smtClean="0"/>
              <a:t>本来、ミュージカルノイズに関しては、数理解析がほとんどなされていないという現状がある。よって、</a:t>
            </a:r>
            <a:endParaRPr lang="en-US" altLang="ja-JP" sz="2600" dirty="0" smtClean="0"/>
          </a:p>
          <a:p>
            <a:pPr lvl="1" eaLnBrk="1" hangingPunct="1">
              <a:lnSpc>
                <a:spcPct val="90000"/>
              </a:lnSpc>
              <a:buFont typeface="Wingdings" pitchFamily="2" charset="2"/>
              <a:buNone/>
            </a:pPr>
            <a:r>
              <a:rPr lang="en-US" altLang="ja-JP" sz="2200" dirty="0" smtClean="0"/>
              <a:t>(1) </a:t>
            </a:r>
            <a:r>
              <a:rPr lang="ja-JP" altLang="en-US" sz="2200" dirty="0" smtClean="0"/>
              <a:t>まずミュージカルノイズの定量指標を定める必要がある。</a:t>
            </a:r>
            <a:endParaRPr lang="en-US" altLang="ja-JP" sz="2200" dirty="0" smtClean="0"/>
          </a:p>
          <a:p>
            <a:pPr lvl="1" eaLnBrk="1" hangingPunct="1">
              <a:lnSpc>
                <a:spcPct val="90000"/>
              </a:lnSpc>
              <a:buFont typeface="Wingdings" pitchFamily="2" charset="2"/>
              <a:buNone/>
            </a:pPr>
            <a:r>
              <a:rPr lang="en-US" altLang="ja-JP" sz="2200" dirty="0" smtClean="0"/>
              <a:t>(2) </a:t>
            </a:r>
            <a:r>
              <a:rPr lang="ja-JP" altLang="en-US" sz="2200" dirty="0"/>
              <a:t>次</a:t>
            </a:r>
            <a:r>
              <a:rPr lang="ja-JP" altLang="en-US" sz="2200" dirty="0" smtClean="0"/>
              <a:t>に、ミュージカルノイズを低減する信号処理を開発する。</a:t>
            </a:r>
            <a:endParaRPr lang="en-US" altLang="ja-JP" sz="2200" dirty="0" smtClean="0"/>
          </a:p>
          <a:p>
            <a:pPr lvl="1" eaLnBrk="1" hangingPunct="1">
              <a:lnSpc>
                <a:spcPct val="90000"/>
              </a:lnSpc>
              <a:buFont typeface="Wingdings" pitchFamily="2" charset="2"/>
              <a:buNone/>
            </a:pPr>
            <a:endParaRPr lang="en-US" altLang="ja-JP" sz="2200" dirty="0" smtClean="0"/>
          </a:p>
        </p:txBody>
      </p:sp>
      <p:pic>
        <p:nvPicPr>
          <p:cNvPr id="305171" name="c_002838.wav">
            <a:hlinkClick r:id="" action="ppaction://media"/>
          </p:cNvPr>
          <p:cNvPicPr>
            <a:picLocks noRot="1" noChangeAspect="1" noChangeArrowheads="1"/>
          </p:cNvPicPr>
          <p:nvPr>
            <a:wavAudioFile r:embed="rId1" name="c_001.wav"/>
          </p:nvPr>
        </p:nvPicPr>
        <p:blipFill>
          <a:blip r:embed="rId5">
            <a:extLst>
              <a:ext uri="{28A0092B-C50C-407E-A947-70E740481C1C}">
                <a14:useLocalDpi xmlns:a14="http://schemas.microsoft.com/office/drawing/2010/main" val="0"/>
              </a:ext>
            </a:extLst>
          </a:blip>
          <a:srcRect/>
          <a:stretch>
            <a:fillRect/>
          </a:stretch>
        </p:blipFill>
        <p:spPr bwMode="auto">
          <a:xfrm>
            <a:off x="7464415" y="238569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4" name="c_002839.wav">
            <a:hlinkClick r:id="" action="ppaction://media"/>
          </p:cNvPr>
          <p:cNvPicPr>
            <a:picLocks noRot="1" noChangeAspect="1" noChangeArrowheads="1"/>
          </p:cNvPicPr>
          <p:nvPr>
            <a:wavAudioFile r:embed="rId2" name="c_001.wav"/>
          </p:nvPr>
        </p:nvPicPr>
        <p:blipFill>
          <a:blip r:embed="rId5">
            <a:extLst>
              <a:ext uri="{28A0092B-C50C-407E-A947-70E740481C1C}">
                <a14:useLocalDpi xmlns:a14="http://schemas.microsoft.com/office/drawing/2010/main" val="0"/>
              </a:ext>
            </a:extLst>
          </a:blip>
          <a:srcRect/>
          <a:stretch>
            <a:fillRect/>
          </a:stretch>
        </p:blipFill>
        <p:spPr bwMode="auto">
          <a:xfrm>
            <a:off x="8208997" y="238569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14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51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584" fill="hold"/>
                                        <p:tgtEl>
                                          <p:spTgt spid="305171"/>
                                        </p:tgtEl>
                                      </p:cBhvr>
                                    </p:cmd>
                                  </p:childTnLst>
                                </p:cTn>
                              </p:par>
                            </p:childTnLst>
                          </p:cTn>
                        </p:par>
                      </p:childTnLst>
                    </p:cTn>
                  </p:par>
                </p:childTnLst>
              </p:cTn>
              <p:nextCondLst>
                <p:cond evt="onClick" delay="0">
                  <p:tgtEl>
                    <p:spTgt spid="30517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5171"/>
                </p:tgtEl>
              </p:cMediaNode>
            </p:audio>
            <p:seq concurrent="1" nextAc="seek">
              <p:cTn id="8" restart="whenNotActive" fill="hold" evtFilter="cancelBubble" nodeType="interactiveSeq">
                <p:stCondLst>
                  <p:cond evt="onClick" delay="0">
                    <p:tgtEl>
                      <p:spTgt spid="30517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7584" fill="hold"/>
                                        <p:tgtEl>
                                          <p:spTgt spid="305174"/>
                                        </p:tgtEl>
                                      </p:cBhvr>
                                    </p:cmd>
                                  </p:childTnLst>
                                </p:cTn>
                              </p:par>
                            </p:childTnLst>
                          </p:cTn>
                        </p:par>
                      </p:childTnLst>
                    </p:cTn>
                  </p:par>
                </p:childTnLst>
              </p:cTn>
              <p:nextCondLst>
                <p:cond evt="onClick" delay="0">
                  <p:tgtEl>
                    <p:spTgt spid="30517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0517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248194" y="894316"/>
            <a:ext cx="4127863" cy="4564788"/>
          </a:xfrm>
          <a:prstGeom prst="roundRect">
            <a:avLst/>
          </a:prstGeom>
          <a:solidFill>
            <a:srgbClr val="FFCCFF"/>
          </a:solidFill>
          <a:ln w="38100">
            <a:noFill/>
            <a:round/>
            <a:headEnd/>
            <a:tailEn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rtlCol="0" anchor="ctr"/>
          <a:lstStyle/>
          <a:p>
            <a:pPr algn="ctr" fontAlgn="base">
              <a:spcBef>
                <a:spcPct val="50000"/>
              </a:spcBef>
              <a:spcAft>
                <a:spcPct val="0"/>
              </a:spcAft>
            </a:pPr>
            <a:endParaRPr lang="ja-JP" altLang="en-US" sz="3200" dirty="0">
              <a:solidFill>
                <a:srgbClr val="FFFFFF"/>
              </a:solidFill>
              <a:latin typeface="ＭＳ Ｐゴシック" pitchFamily="50" charset="-128"/>
              <a:ea typeface="ＭＳ Ｐゴシック" pitchFamily="50" charset="-128"/>
            </a:endParaRPr>
          </a:p>
        </p:txBody>
      </p:sp>
      <p:sp>
        <p:nvSpPr>
          <p:cNvPr id="3" name="タイトル 2"/>
          <p:cNvSpPr>
            <a:spLocks noGrp="1"/>
          </p:cNvSpPr>
          <p:nvPr>
            <p:ph type="title"/>
          </p:nvPr>
        </p:nvSpPr>
        <p:spPr/>
        <p:txBody>
          <a:bodyPr/>
          <a:lstStyle/>
          <a:p>
            <a:r>
              <a:rPr lang="ja-JP" altLang="en-US" sz="3600" dirty="0" smtClean="0"/>
              <a:t>統計推定における音色の差を聞いてみよう！</a:t>
            </a:r>
            <a:endParaRPr kumimoji="1" lang="ja-JP" altLang="en-US" sz="3600" dirty="0"/>
          </a:p>
        </p:txBody>
      </p:sp>
      <p:pic>
        <p:nvPicPr>
          <p:cNvPr id="241" name="mix_t1n1_0.wav">
            <a:hlinkClick r:id="" action="ppaction://media"/>
          </p:cNvPr>
          <p:cNvPicPr>
            <a:picLocks noRot="1" noChangeAspect="1"/>
          </p:cNvPicPr>
          <p:nvPr>
            <a:wavAudioFile r:embed="rId1" name="mix_t1n1_0.wav"/>
          </p:nvPr>
        </p:nvPicPr>
        <p:blipFill>
          <a:blip r:embed="rId11" cstate="print"/>
          <a:stretch>
            <a:fillRect/>
          </a:stretch>
        </p:blipFill>
        <p:spPr>
          <a:xfrm>
            <a:off x="3171376" y="1592701"/>
            <a:ext cx="642257" cy="642257"/>
          </a:xfrm>
          <a:prstGeom prst="rect">
            <a:avLst/>
          </a:prstGeom>
        </p:spPr>
      </p:pic>
      <p:sp>
        <p:nvSpPr>
          <p:cNvPr id="7" name="テキスト ボックス 6"/>
          <p:cNvSpPr txBox="1"/>
          <p:nvPr/>
        </p:nvSpPr>
        <p:spPr>
          <a:xfrm>
            <a:off x="1066431" y="920454"/>
            <a:ext cx="2491388" cy="461665"/>
          </a:xfrm>
          <a:prstGeom prst="rect">
            <a:avLst/>
          </a:prstGeom>
          <a:noFill/>
        </p:spPr>
        <p:txBody>
          <a:bodyPr wrap="none" rtlCol="0">
            <a:spAutoFit/>
          </a:bodyPr>
          <a:lstStyle/>
          <a:p>
            <a:pPr algn="ctr" fontAlgn="base">
              <a:spcBef>
                <a:spcPct val="50000"/>
              </a:spcBef>
              <a:spcAft>
                <a:spcPct val="0"/>
              </a:spcAft>
            </a:pPr>
            <a:r>
              <a:rPr lang="ja-JP" altLang="en-US" sz="2400" dirty="0">
                <a:solidFill>
                  <a:srgbClr val="000000"/>
                </a:solidFill>
                <a:latin typeface="ＭＳ Ｐゴシック" pitchFamily="50" charset="-128"/>
                <a:ea typeface="ＭＳ Ｐゴシック" pitchFamily="50" charset="-128"/>
              </a:rPr>
              <a:t>白色ノイズの場合</a:t>
            </a:r>
          </a:p>
        </p:txBody>
      </p:sp>
      <p:sp>
        <p:nvSpPr>
          <p:cNvPr id="244" name="テキスト ボックス 243"/>
          <p:cNvSpPr txBox="1"/>
          <p:nvPr/>
        </p:nvSpPr>
        <p:spPr>
          <a:xfrm>
            <a:off x="814686" y="1592687"/>
            <a:ext cx="1261885" cy="523220"/>
          </a:xfrm>
          <a:prstGeom prst="rect">
            <a:avLst/>
          </a:prstGeom>
          <a:noFill/>
        </p:spPr>
        <p:txBody>
          <a:bodyPr wrap="none" rtlCol="0">
            <a:spAutoFit/>
          </a:bodyPr>
          <a:lstStyle/>
          <a:p>
            <a:pPr algn="ctr" fontAlgn="base">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観測音</a:t>
            </a:r>
          </a:p>
        </p:txBody>
      </p:sp>
      <p:sp>
        <p:nvSpPr>
          <p:cNvPr id="245" name="テキスト ボックス 244"/>
          <p:cNvSpPr txBox="1"/>
          <p:nvPr/>
        </p:nvSpPr>
        <p:spPr>
          <a:xfrm>
            <a:off x="814689" y="2629265"/>
            <a:ext cx="1620957" cy="523220"/>
          </a:xfrm>
          <a:prstGeom prst="rect">
            <a:avLst/>
          </a:prstGeom>
          <a:noFill/>
        </p:spPr>
        <p:txBody>
          <a:bodyPr wrap="none" rtlCol="0">
            <a:spAutoFit/>
          </a:bodyPr>
          <a:lstStyle/>
          <a:p>
            <a:pPr algn="ctr" fontAlgn="base">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最尤推定</a:t>
            </a:r>
          </a:p>
        </p:txBody>
      </p:sp>
      <p:sp>
        <p:nvSpPr>
          <p:cNvPr id="246" name="テキスト ボックス 245"/>
          <p:cNvSpPr txBox="1"/>
          <p:nvPr/>
        </p:nvSpPr>
        <p:spPr>
          <a:xfrm>
            <a:off x="587860" y="3648278"/>
            <a:ext cx="2339103" cy="523220"/>
          </a:xfrm>
          <a:prstGeom prst="rect">
            <a:avLst/>
          </a:prstGeom>
          <a:noFill/>
        </p:spPr>
        <p:txBody>
          <a:bodyPr wrap="none" rtlCol="0">
            <a:spAutoFit/>
          </a:bodyPr>
          <a:lstStyle/>
          <a:p>
            <a:pPr algn="ctr" fontAlgn="base">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最小二乗推定</a:t>
            </a:r>
          </a:p>
        </p:txBody>
      </p:sp>
      <p:sp>
        <p:nvSpPr>
          <p:cNvPr id="247" name="テキスト ボックス 246"/>
          <p:cNvSpPr txBox="1"/>
          <p:nvPr/>
        </p:nvSpPr>
        <p:spPr>
          <a:xfrm>
            <a:off x="721809" y="4755440"/>
            <a:ext cx="1885453" cy="326051"/>
          </a:xfrm>
          <a:prstGeom prst="rect">
            <a:avLst/>
          </a:prstGeom>
          <a:noFill/>
        </p:spPr>
        <p:txBody>
          <a:bodyPr wrap="none" rtlCol="0">
            <a:spAutoFit/>
          </a:bodyPr>
          <a:lstStyle/>
          <a:p>
            <a:pPr algn="ctr" fontAlgn="base">
              <a:lnSpc>
                <a:spcPts val="1800"/>
              </a:lnSpc>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ベイズ推定</a:t>
            </a:r>
            <a:endParaRPr lang="en-US" altLang="ja-JP" sz="2800" dirty="0">
              <a:solidFill>
                <a:srgbClr val="000000"/>
              </a:solidFill>
              <a:latin typeface="ＭＳ Ｐゴシック" pitchFamily="50" charset="-128"/>
              <a:ea typeface="ＭＳ Ｐゴシック" pitchFamily="50" charset="-128"/>
            </a:endParaRPr>
          </a:p>
        </p:txBody>
      </p:sp>
      <p:pic>
        <p:nvPicPr>
          <p:cNvPr id="248" name="mix_t1n1_0_b2.56950_nrr14.20.wav">
            <a:hlinkClick r:id="" action="ppaction://media"/>
          </p:cNvPr>
          <p:cNvPicPr>
            <a:picLocks noRot="1" noChangeAspect="1"/>
          </p:cNvPicPr>
          <p:nvPr>
            <a:wavAudioFile r:embed="rId2" name="mix_t1n1_0_b2.56950_nrr14.20.wav"/>
          </p:nvPr>
        </p:nvPicPr>
        <p:blipFill>
          <a:blip r:embed="rId12" cstate="print"/>
          <a:stretch>
            <a:fillRect/>
          </a:stretch>
        </p:blipFill>
        <p:spPr>
          <a:xfrm>
            <a:off x="3156936" y="2645881"/>
            <a:ext cx="630577" cy="630577"/>
          </a:xfrm>
          <a:prstGeom prst="rect">
            <a:avLst/>
          </a:prstGeom>
        </p:spPr>
      </p:pic>
      <p:pic>
        <p:nvPicPr>
          <p:cNvPr id="249" name="mix_t1n1_nrr10ewin.wav">
            <a:hlinkClick r:id="" action="ppaction://media"/>
          </p:cNvPr>
          <p:cNvPicPr>
            <a:picLocks noRot="1" noChangeAspect="1"/>
          </p:cNvPicPr>
          <p:nvPr>
            <a:wavAudioFile r:embed="rId3" name="mix_t1n1_nrr10ewin.wav"/>
          </p:nvPr>
        </p:nvPicPr>
        <p:blipFill>
          <a:blip r:embed="rId13" cstate="print"/>
          <a:stretch>
            <a:fillRect/>
          </a:stretch>
        </p:blipFill>
        <p:spPr>
          <a:xfrm>
            <a:off x="3187944" y="3668155"/>
            <a:ext cx="587222" cy="587222"/>
          </a:xfrm>
          <a:prstGeom prst="rect">
            <a:avLst/>
          </a:prstGeom>
        </p:spPr>
      </p:pic>
      <p:pic>
        <p:nvPicPr>
          <p:cNvPr id="250" name="mix__mmse_t1n1_alpha0.98_nrp14.87_kr2.79_cd5.18.wav">
            <a:hlinkClick r:id="" action="ppaction://media"/>
          </p:cNvPr>
          <p:cNvPicPr>
            <a:picLocks noRot="1" noChangeAspect="1"/>
          </p:cNvPicPr>
          <p:nvPr>
            <a:wavAudioFile r:embed="rId4" name="mix__mmse_t1n1_alpha0.98_nrp14.87_kr2.79_cd5.18.wav"/>
          </p:nvPr>
        </p:nvPicPr>
        <p:blipFill>
          <a:blip r:embed="rId14" cstate="print"/>
          <a:stretch>
            <a:fillRect/>
          </a:stretch>
        </p:blipFill>
        <p:spPr>
          <a:xfrm>
            <a:off x="3193219" y="4642714"/>
            <a:ext cx="608073" cy="608073"/>
          </a:xfrm>
          <a:prstGeom prst="rect">
            <a:avLst/>
          </a:prstGeom>
        </p:spPr>
      </p:pic>
      <p:sp>
        <p:nvSpPr>
          <p:cNvPr id="251" name="角丸四角形 250"/>
          <p:cNvSpPr/>
          <p:nvPr/>
        </p:nvSpPr>
        <p:spPr bwMode="auto">
          <a:xfrm>
            <a:off x="4711389" y="903023"/>
            <a:ext cx="4127863" cy="4556081"/>
          </a:xfrm>
          <a:prstGeom prst="roundRect">
            <a:avLst/>
          </a:prstGeom>
          <a:solidFill>
            <a:srgbClr val="FFCCFF"/>
          </a:solidFill>
          <a:ln w="38100">
            <a:noFill/>
            <a:round/>
            <a:headEnd/>
            <a:tailEn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rtlCol="0" anchor="ctr"/>
          <a:lstStyle/>
          <a:p>
            <a:pPr algn="ctr" fontAlgn="base">
              <a:spcBef>
                <a:spcPct val="50000"/>
              </a:spcBef>
              <a:spcAft>
                <a:spcPct val="0"/>
              </a:spcAft>
            </a:pPr>
            <a:endParaRPr lang="ja-JP" altLang="en-US" sz="3200" dirty="0">
              <a:solidFill>
                <a:srgbClr val="FFFFFF"/>
              </a:solidFill>
              <a:latin typeface="ＭＳ Ｐゴシック" pitchFamily="50" charset="-128"/>
              <a:ea typeface="ＭＳ Ｐゴシック" pitchFamily="50" charset="-128"/>
            </a:endParaRPr>
          </a:p>
        </p:txBody>
      </p:sp>
      <p:sp>
        <p:nvSpPr>
          <p:cNvPr id="253" name="テキスト ボックス 252"/>
          <p:cNvSpPr txBox="1"/>
          <p:nvPr/>
        </p:nvSpPr>
        <p:spPr>
          <a:xfrm>
            <a:off x="5391769" y="916098"/>
            <a:ext cx="2767104" cy="461665"/>
          </a:xfrm>
          <a:prstGeom prst="rect">
            <a:avLst/>
          </a:prstGeom>
          <a:noFill/>
        </p:spPr>
        <p:txBody>
          <a:bodyPr wrap="none" rtlCol="0">
            <a:spAutoFit/>
          </a:bodyPr>
          <a:lstStyle/>
          <a:p>
            <a:pPr algn="ctr" fontAlgn="base">
              <a:spcBef>
                <a:spcPct val="50000"/>
              </a:spcBef>
              <a:spcAft>
                <a:spcPct val="0"/>
              </a:spcAft>
            </a:pPr>
            <a:r>
              <a:rPr lang="ja-JP" altLang="en-US" sz="2400" dirty="0">
                <a:solidFill>
                  <a:srgbClr val="000000"/>
                </a:solidFill>
                <a:latin typeface="ＭＳ Ｐゴシック" pitchFamily="50" charset="-128"/>
                <a:ea typeface="ＭＳ Ｐゴシック" pitchFamily="50" charset="-128"/>
              </a:rPr>
              <a:t>人</a:t>
            </a:r>
            <a:r>
              <a:rPr lang="ja-JP" altLang="en-US" sz="2400" dirty="0">
                <a:solidFill>
                  <a:srgbClr val="000000"/>
                </a:solidFill>
                <a:latin typeface="ＭＳ Ｐゴシック" pitchFamily="50" charset="-128"/>
                <a:ea typeface="ＭＳ Ｐゴシック" pitchFamily="50" charset="-128"/>
              </a:rPr>
              <a:t>ごみノイズの場合</a:t>
            </a:r>
          </a:p>
        </p:txBody>
      </p:sp>
      <p:sp>
        <p:nvSpPr>
          <p:cNvPr id="255" name="テキスト ボックス 254"/>
          <p:cNvSpPr txBox="1"/>
          <p:nvPr/>
        </p:nvSpPr>
        <p:spPr>
          <a:xfrm>
            <a:off x="5277876" y="1601394"/>
            <a:ext cx="1261885" cy="523220"/>
          </a:xfrm>
          <a:prstGeom prst="rect">
            <a:avLst/>
          </a:prstGeom>
          <a:noFill/>
        </p:spPr>
        <p:txBody>
          <a:bodyPr wrap="none" rtlCol="0">
            <a:spAutoFit/>
          </a:bodyPr>
          <a:lstStyle/>
          <a:p>
            <a:pPr algn="ctr" fontAlgn="base">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観測音</a:t>
            </a:r>
          </a:p>
        </p:txBody>
      </p:sp>
      <p:sp>
        <p:nvSpPr>
          <p:cNvPr id="256" name="テキスト ボックス 255"/>
          <p:cNvSpPr txBox="1"/>
          <p:nvPr/>
        </p:nvSpPr>
        <p:spPr>
          <a:xfrm>
            <a:off x="5277877" y="2637972"/>
            <a:ext cx="1620957" cy="523220"/>
          </a:xfrm>
          <a:prstGeom prst="rect">
            <a:avLst/>
          </a:prstGeom>
          <a:noFill/>
        </p:spPr>
        <p:txBody>
          <a:bodyPr wrap="none" rtlCol="0">
            <a:spAutoFit/>
          </a:bodyPr>
          <a:lstStyle/>
          <a:p>
            <a:pPr algn="ctr" fontAlgn="base">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最尤推定</a:t>
            </a:r>
          </a:p>
        </p:txBody>
      </p:sp>
      <p:sp>
        <p:nvSpPr>
          <p:cNvPr id="258" name="テキスト ボックス 257"/>
          <p:cNvSpPr txBox="1"/>
          <p:nvPr/>
        </p:nvSpPr>
        <p:spPr>
          <a:xfrm>
            <a:off x="5051044" y="3656985"/>
            <a:ext cx="2339103" cy="523220"/>
          </a:xfrm>
          <a:prstGeom prst="rect">
            <a:avLst/>
          </a:prstGeom>
          <a:noFill/>
        </p:spPr>
        <p:txBody>
          <a:bodyPr wrap="none" rtlCol="0">
            <a:spAutoFit/>
          </a:bodyPr>
          <a:lstStyle/>
          <a:p>
            <a:pPr algn="ctr" fontAlgn="base">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最小</a:t>
            </a:r>
            <a:r>
              <a:rPr lang="ja-JP" altLang="en-US" sz="2800" dirty="0">
                <a:solidFill>
                  <a:srgbClr val="000000"/>
                </a:solidFill>
                <a:latin typeface="ＭＳ Ｐゴシック" pitchFamily="50" charset="-128"/>
                <a:ea typeface="ＭＳ Ｐゴシック" pitchFamily="50" charset="-128"/>
              </a:rPr>
              <a:t>二乗</a:t>
            </a:r>
            <a:r>
              <a:rPr lang="ja-JP" altLang="en-US" sz="2800" dirty="0">
                <a:solidFill>
                  <a:srgbClr val="000000"/>
                </a:solidFill>
                <a:latin typeface="ＭＳ Ｐゴシック" pitchFamily="50" charset="-128"/>
                <a:ea typeface="ＭＳ Ｐゴシック" pitchFamily="50" charset="-128"/>
              </a:rPr>
              <a:t>推定</a:t>
            </a:r>
          </a:p>
        </p:txBody>
      </p:sp>
      <p:sp>
        <p:nvSpPr>
          <p:cNvPr id="259" name="テキスト ボックス 258"/>
          <p:cNvSpPr txBox="1"/>
          <p:nvPr/>
        </p:nvSpPr>
        <p:spPr>
          <a:xfrm>
            <a:off x="5171936" y="4777210"/>
            <a:ext cx="1885453" cy="326051"/>
          </a:xfrm>
          <a:prstGeom prst="rect">
            <a:avLst/>
          </a:prstGeom>
          <a:noFill/>
        </p:spPr>
        <p:txBody>
          <a:bodyPr wrap="none" rtlCol="0">
            <a:spAutoFit/>
          </a:bodyPr>
          <a:lstStyle/>
          <a:p>
            <a:pPr algn="ctr" fontAlgn="base">
              <a:lnSpc>
                <a:spcPts val="1800"/>
              </a:lnSpc>
              <a:spcBef>
                <a:spcPct val="50000"/>
              </a:spcBef>
              <a:spcAft>
                <a:spcPct val="0"/>
              </a:spcAft>
            </a:pPr>
            <a:r>
              <a:rPr lang="ja-JP" altLang="en-US" sz="2800" dirty="0">
                <a:solidFill>
                  <a:srgbClr val="000000"/>
                </a:solidFill>
                <a:latin typeface="ＭＳ Ｐゴシック" pitchFamily="50" charset="-128"/>
                <a:ea typeface="ＭＳ Ｐゴシック" pitchFamily="50" charset="-128"/>
              </a:rPr>
              <a:t>ベイズ</a:t>
            </a:r>
            <a:r>
              <a:rPr lang="ja-JP" altLang="en-US" sz="2800" dirty="0">
                <a:solidFill>
                  <a:srgbClr val="000000"/>
                </a:solidFill>
                <a:latin typeface="ＭＳ Ｐゴシック" pitchFamily="50" charset="-128"/>
                <a:ea typeface="ＭＳ Ｐゴシック" pitchFamily="50" charset="-128"/>
              </a:rPr>
              <a:t>推定</a:t>
            </a:r>
            <a:endParaRPr lang="en-US" altLang="ja-JP" sz="2800" dirty="0">
              <a:solidFill>
                <a:srgbClr val="000000"/>
              </a:solidFill>
              <a:latin typeface="ＭＳ Ｐゴシック" pitchFamily="50" charset="-128"/>
              <a:ea typeface="ＭＳ Ｐゴシック" pitchFamily="50" charset="-128"/>
            </a:endParaRPr>
          </a:p>
        </p:txBody>
      </p:sp>
      <p:pic>
        <p:nvPicPr>
          <p:cNvPr id="263" name="mix_t1n2_0.wav">
            <a:hlinkClick r:id="" action="ppaction://media"/>
          </p:cNvPr>
          <p:cNvPicPr>
            <a:picLocks noRot="1" noChangeAspect="1"/>
          </p:cNvPicPr>
          <p:nvPr>
            <a:wavAudioFile r:embed="rId5" name="mix_t1n2_0.wav"/>
          </p:nvPr>
        </p:nvPicPr>
        <p:blipFill>
          <a:blip r:embed="rId15" cstate="print"/>
          <a:stretch>
            <a:fillRect/>
          </a:stretch>
        </p:blipFill>
        <p:spPr>
          <a:xfrm>
            <a:off x="7687516" y="1569825"/>
            <a:ext cx="681446" cy="681446"/>
          </a:xfrm>
          <a:prstGeom prst="rect">
            <a:avLst/>
          </a:prstGeom>
        </p:spPr>
      </p:pic>
      <p:pic>
        <p:nvPicPr>
          <p:cNvPr id="264" name="sig1_t1n2.wav">
            <a:hlinkClick r:id="" action="ppaction://media"/>
          </p:cNvPr>
          <p:cNvPicPr>
            <a:picLocks noRot="1" noChangeAspect="1"/>
          </p:cNvPicPr>
          <p:nvPr>
            <a:wavAudioFile r:embed="rId6" name="sig1_t1n2.wav"/>
          </p:nvPr>
        </p:nvPicPr>
        <p:blipFill>
          <a:blip r:embed="rId16" cstate="print"/>
          <a:srcRect/>
          <a:stretch>
            <a:fillRect/>
          </a:stretch>
        </p:blipFill>
        <p:spPr bwMode="auto">
          <a:xfrm>
            <a:off x="7687516" y="2676575"/>
            <a:ext cx="628250" cy="628248"/>
          </a:xfrm>
          <a:prstGeom prst="rect">
            <a:avLst/>
          </a:prstGeom>
          <a:noFill/>
          <a:ln w="9525">
            <a:noFill/>
            <a:miter lim="800000"/>
            <a:headEnd/>
            <a:tailEnd/>
          </a:ln>
        </p:spPr>
      </p:pic>
      <p:pic>
        <p:nvPicPr>
          <p:cNvPr id="265" name="sig2_t1n2.wav">
            <a:hlinkClick r:id="" action="ppaction://media"/>
          </p:cNvPr>
          <p:cNvPicPr>
            <a:picLocks noRot="1" noChangeAspect="1"/>
          </p:cNvPicPr>
          <p:nvPr>
            <a:wavAudioFile r:embed="rId7" name="sig2_t1n2.wav"/>
          </p:nvPr>
        </p:nvPicPr>
        <p:blipFill>
          <a:blip r:embed="rId17" cstate="print"/>
          <a:srcRect/>
          <a:stretch>
            <a:fillRect/>
          </a:stretch>
        </p:blipFill>
        <p:spPr bwMode="auto">
          <a:xfrm>
            <a:off x="7687516" y="3668155"/>
            <a:ext cx="628250" cy="628248"/>
          </a:xfrm>
          <a:prstGeom prst="rect">
            <a:avLst/>
          </a:prstGeom>
          <a:noFill/>
          <a:ln w="9525">
            <a:noFill/>
            <a:miter lim="800000"/>
            <a:headEnd/>
            <a:tailEnd/>
          </a:ln>
        </p:spPr>
      </p:pic>
      <p:pic>
        <p:nvPicPr>
          <p:cNvPr id="266" name="sig3_t1n2.wav">
            <a:hlinkClick r:id="" action="ppaction://media"/>
          </p:cNvPr>
          <p:cNvPicPr>
            <a:picLocks noRot="1" noChangeAspect="1"/>
          </p:cNvPicPr>
          <p:nvPr>
            <a:wavAudioFile r:embed="rId8" name="sig3_t1n2.wav"/>
          </p:nvPr>
        </p:nvPicPr>
        <p:blipFill>
          <a:blip r:embed="rId18" cstate="print"/>
          <a:srcRect/>
          <a:stretch>
            <a:fillRect/>
          </a:stretch>
        </p:blipFill>
        <p:spPr bwMode="auto">
          <a:xfrm>
            <a:off x="7687516" y="4659350"/>
            <a:ext cx="628250" cy="628248"/>
          </a:xfrm>
          <a:prstGeom prst="rect">
            <a:avLst/>
          </a:prstGeom>
          <a:noFill/>
          <a:ln w="9525">
            <a:noFill/>
            <a:miter lim="800000"/>
            <a:headEnd/>
            <a:tailEnd/>
          </a:ln>
        </p:spPr>
      </p:pic>
      <p:sp>
        <p:nvSpPr>
          <p:cNvPr id="24" name="テキスト ボックス 23"/>
          <p:cNvSpPr txBox="1"/>
          <p:nvPr/>
        </p:nvSpPr>
        <p:spPr>
          <a:xfrm>
            <a:off x="-70426" y="5454535"/>
            <a:ext cx="9477274" cy="1323439"/>
          </a:xfrm>
          <a:prstGeom prst="rect">
            <a:avLst/>
          </a:prstGeom>
          <a:noFill/>
        </p:spPr>
        <p:txBody>
          <a:bodyPr wrap="none" rtlCol="0">
            <a:spAutoFit/>
          </a:bodyPr>
          <a:lstStyle/>
          <a:p>
            <a:pPr algn="ctr" fontAlgn="base">
              <a:spcBef>
                <a:spcPct val="50000"/>
              </a:spcBef>
              <a:spcAft>
                <a:spcPct val="0"/>
              </a:spcAft>
            </a:pPr>
            <a:r>
              <a:rPr lang="ja-JP" altLang="en-US" sz="3200" dirty="0">
                <a:solidFill>
                  <a:srgbClr val="FF0000"/>
                </a:solidFill>
                <a:latin typeface="ＭＳ Ｐゴシック" pitchFamily="50" charset="-128"/>
                <a:ea typeface="ＭＳ Ｐゴシック" pitchFamily="50" charset="-128"/>
              </a:rPr>
              <a:t>どの手法も推定エラー（残留雑音の分散）は同じです。</a:t>
            </a:r>
            <a:endParaRPr lang="en-US" altLang="ja-JP" sz="3200" dirty="0">
              <a:solidFill>
                <a:srgbClr val="FF0000"/>
              </a:solidFill>
              <a:latin typeface="ＭＳ Ｐゴシック" pitchFamily="50" charset="-128"/>
              <a:ea typeface="ＭＳ Ｐゴシック" pitchFamily="50" charset="-128"/>
            </a:endParaRPr>
          </a:p>
          <a:p>
            <a:pPr algn="ctr" fontAlgn="base">
              <a:spcBef>
                <a:spcPct val="50000"/>
              </a:spcBef>
              <a:spcAft>
                <a:spcPct val="0"/>
              </a:spcAft>
            </a:pPr>
            <a:r>
              <a:rPr lang="ja-JP" altLang="en-US" sz="3200" dirty="0">
                <a:solidFill>
                  <a:srgbClr val="FF0000"/>
                </a:solidFill>
                <a:latin typeface="ＭＳ Ｐゴシック" pitchFamily="50" charset="-128"/>
                <a:ea typeface="ＭＳ Ｐゴシック" pitchFamily="50" charset="-128"/>
              </a:rPr>
              <a:t>どの推定方式が「自然」だと感じましたか？</a:t>
            </a:r>
          </a:p>
        </p:txBody>
      </p:sp>
      <p:sp>
        <p:nvSpPr>
          <p:cNvPr id="2" name="正方形/長方形 1"/>
          <p:cNvSpPr/>
          <p:nvPr/>
        </p:nvSpPr>
        <p:spPr bwMode="auto">
          <a:xfrm>
            <a:off x="431074" y="2364377"/>
            <a:ext cx="2495889" cy="2738884"/>
          </a:xfrm>
          <a:prstGeom prst="rect">
            <a:avLst/>
          </a:prstGeom>
          <a:solidFill>
            <a:schemeClr val="bg1"/>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base">
              <a:spcBef>
                <a:spcPct val="50000"/>
              </a:spcBef>
              <a:spcAft>
                <a:spcPct val="0"/>
              </a:spcAft>
            </a:pPr>
            <a:r>
              <a:rPr lang="en-US" altLang="ja-JP" sz="13800" dirty="0">
                <a:solidFill>
                  <a:srgbClr val="FF0000"/>
                </a:solidFill>
                <a:latin typeface="ＭＳ Ｐゴシック" pitchFamily="50" charset="-128"/>
                <a:ea typeface="ＭＳ Ｐゴシック" pitchFamily="50" charset="-128"/>
              </a:rPr>
              <a:t>?</a:t>
            </a:r>
            <a:endParaRPr lang="ja-JP" altLang="en-US" sz="13800" dirty="0">
              <a:solidFill>
                <a:srgbClr val="FF0000"/>
              </a:solidFill>
              <a:latin typeface="ＭＳ Ｐゴシック" pitchFamily="50" charset="-128"/>
              <a:ea typeface="ＭＳ Ｐゴシック" pitchFamily="50" charset="-128"/>
            </a:endParaRPr>
          </a:p>
        </p:txBody>
      </p:sp>
      <p:sp>
        <p:nvSpPr>
          <p:cNvPr id="25" name="正方形/長方形 24"/>
          <p:cNvSpPr/>
          <p:nvPr/>
        </p:nvSpPr>
        <p:spPr bwMode="auto">
          <a:xfrm>
            <a:off x="4972650" y="2376745"/>
            <a:ext cx="2495889" cy="2738884"/>
          </a:xfrm>
          <a:prstGeom prst="rect">
            <a:avLst/>
          </a:prstGeom>
          <a:solidFill>
            <a:schemeClr val="bg1"/>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base">
              <a:spcBef>
                <a:spcPct val="50000"/>
              </a:spcBef>
              <a:spcAft>
                <a:spcPct val="0"/>
              </a:spcAft>
            </a:pPr>
            <a:r>
              <a:rPr lang="en-US" altLang="ja-JP" sz="13800" dirty="0">
                <a:solidFill>
                  <a:srgbClr val="FF0000"/>
                </a:solidFill>
                <a:latin typeface="ＭＳ Ｐゴシック" pitchFamily="50" charset="-128"/>
                <a:ea typeface="ＭＳ Ｐゴシック" pitchFamily="50" charset="-128"/>
              </a:rPr>
              <a:t>?</a:t>
            </a:r>
            <a:endParaRPr lang="ja-JP" altLang="en-US" sz="13800" dirty="0">
              <a:solidFill>
                <a:srgbClr val="FF0000"/>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889129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1"/>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000" fill="hold"/>
                                        <p:tgtEl>
                                          <p:spTgt spid="241"/>
                                        </p:tgtEl>
                                      </p:cBhvr>
                                    </p:cmd>
                                  </p:childTnLst>
                                </p:cTn>
                              </p:par>
                            </p:childTnLst>
                          </p:cTn>
                        </p:par>
                      </p:childTnLst>
                    </p:cTn>
                  </p:par>
                </p:childTnLst>
              </p:cTn>
              <p:nextCondLst>
                <p:cond evt="onClick" delay="0">
                  <p:tgtEl>
                    <p:spTgt spid="241"/>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41"/>
                </p:tgtEl>
              </p:cMediaNode>
            </p:audio>
            <p:seq concurrent="1" nextAc="seek">
              <p:cTn id="17" restart="whenNotActive" fill="hold" evtFilter="cancelBubble" nodeType="interactiveSeq">
                <p:stCondLst>
                  <p:cond evt="onClick" delay="0">
                    <p:tgtEl>
                      <p:spTgt spid="248"/>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001" fill="hold"/>
                                        <p:tgtEl>
                                          <p:spTgt spid="248"/>
                                        </p:tgtEl>
                                      </p:cBhvr>
                                    </p:cmd>
                                  </p:childTnLst>
                                </p:cTn>
                              </p:par>
                            </p:childTnLst>
                          </p:cTn>
                        </p:par>
                      </p:childTnLst>
                    </p:cTn>
                  </p:par>
                </p:childTnLst>
              </p:cTn>
              <p:nextCondLst>
                <p:cond evt="onClick" delay="0">
                  <p:tgtEl>
                    <p:spTgt spid="248"/>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248"/>
                </p:tgtEl>
              </p:cMediaNode>
            </p:audio>
            <p:seq concurrent="1" nextAc="seek">
              <p:cTn id="23" restart="whenNotActive" fill="hold" evtFilter="cancelBubble" nodeType="interactiveSeq">
                <p:stCondLst>
                  <p:cond evt="onClick" delay="0">
                    <p:tgtEl>
                      <p:spTgt spid="249"/>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001" fill="hold"/>
                                        <p:tgtEl>
                                          <p:spTgt spid="249"/>
                                        </p:tgtEl>
                                      </p:cBhvr>
                                    </p:cmd>
                                  </p:childTnLst>
                                </p:cTn>
                              </p:par>
                            </p:childTnLst>
                          </p:cTn>
                        </p:par>
                      </p:childTnLst>
                    </p:cTn>
                  </p:par>
                </p:childTnLst>
              </p:cTn>
              <p:nextCondLst>
                <p:cond evt="onClick" delay="0">
                  <p:tgtEl>
                    <p:spTgt spid="249"/>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49"/>
                </p:tgtEl>
              </p:cMediaNode>
            </p:audio>
            <p:seq concurrent="1" nextAc="seek">
              <p:cTn id="29" restart="whenNotActive" fill="hold" evtFilter="cancelBubble" nodeType="interactiveSeq">
                <p:stCondLst>
                  <p:cond evt="onClick" delay="0">
                    <p:tgtEl>
                      <p:spTgt spid="250"/>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4001" fill="hold"/>
                                        <p:tgtEl>
                                          <p:spTgt spid="250"/>
                                        </p:tgtEl>
                                      </p:cBhvr>
                                    </p:cmd>
                                  </p:childTnLst>
                                </p:cTn>
                              </p:par>
                            </p:childTnLst>
                          </p:cTn>
                        </p:par>
                      </p:childTnLst>
                    </p:cTn>
                  </p:par>
                </p:childTnLst>
              </p:cTn>
              <p:nextCondLst>
                <p:cond evt="onClick" delay="0">
                  <p:tgtEl>
                    <p:spTgt spid="250"/>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250"/>
                </p:tgtEl>
              </p:cMediaNode>
            </p:audio>
            <p:seq concurrent="1" nextAc="seek">
              <p:cTn id="35" restart="whenNotActive" fill="hold" evtFilter="cancelBubble" nodeType="interactiveSeq">
                <p:stCondLst>
                  <p:cond evt="onClick" delay="0">
                    <p:tgtEl>
                      <p:spTgt spid="263"/>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3001" fill="hold"/>
                                        <p:tgtEl>
                                          <p:spTgt spid="263"/>
                                        </p:tgtEl>
                                      </p:cBhvr>
                                    </p:cmd>
                                  </p:childTnLst>
                                </p:cTn>
                              </p:par>
                            </p:childTnLst>
                          </p:cTn>
                        </p:par>
                      </p:childTnLst>
                    </p:cTn>
                  </p:par>
                </p:childTnLst>
              </p:cTn>
              <p:nextCondLst>
                <p:cond evt="onClick" delay="0">
                  <p:tgtEl>
                    <p:spTgt spid="263"/>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263"/>
                </p:tgtEl>
              </p:cMediaNode>
            </p:audio>
            <p:seq concurrent="1" nextAc="seek">
              <p:cTn id="41" restart="whenNotActive" fill="hold" evtFilter="cancelBubble" nodeType="interactiveSeq">
                <p:stCondLst>
                  <p:cond evt="onClick" delay="0">
                    <p:tgtEl>
                      <p:spTgt spid="264"/>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3000" fill="hold"/>
                                        <p:tgtEl>
                                          <p:spTgt spid="264"/>
                                        </p:tgtEl>
                                      </p:cBhvr>
                                    </p:cmd>
                                  </p:childTnLst>
                                </p:cTn>
                              </p:par>
                            </p:childTnLst>
                          </p:cTn>
                        </p:par>
                      </p:childTnLst>
                    </p:cTn>
                  </p:par>
                </p:childTnLst>
              </p:cTn>
              <p:nextCondLst>
                <p:cond evt="onClick" delay="0">
                  <p:tgtEl>
                    <p:spTgt spid="264"/>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264"/>
                </p:tgtEl>
              </p:cMediaNode>
            </p:audio>
            <p:seq concurrent="1" nextAc="seek">
              <p:cTn id="47" restart="whenNotActive" fill="hold" evtFilter="cancelBubble" nodeType="interactiveSeq">
                <p:stCondLst>
                  <p:cond evt="onClick" delay="0">
                    <p:tgtEl>
                      <p:spTgt spid="265"/>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3000" fill="hold"/>
                                        <p:tgtEl>
                                          <p:spTgt spid="265"/>
                                        </p:tgtEl>
                                      </p:cBhvr>
                                    </p:cmd>
                                  </p:childTnLst>
                                </p:cTn>
                              </p:par>
                            </p:childTnLst>
                          </p:cTn>
                        </p:par>
                      </p:childTnLst>
                    </p:cTn>
                  </p:par>
                </p:childTnLst>
              </p:cTn>
              <p:nextCondLst>
                <p:cond evt="onClick" delay="0">
                  <p:tgtEl>
                    <p:spTgt spid="265"/>
                  </p:tgtEl>
                </p:cond>
              </p:nextCondLst>
            </p:seq>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265"/>
                </p:tgtEl>
              </p:cMediaNode>
            </p:audio>
            <p:seq concurrent="1" nextAc="seek">
              <p:cTn id="53" restart="whenNotActive" fill="hold" evtFilter="cancelBubble" nodeType="interactiveSeq">
                <p:stCondLst>
                  <p:cond evt="onClick" delay="0">
                    <p:tgtEl>
                      <p:spTgt spid="266"/>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000" fill="hold"/>
                                        <p:tgtEl>
                                          <p:spTgt spid="266"/>
                                        </p:tgtEl>
                                      </p:cBhvr>
                                    </p:cmd>
                                  </p:childTnLst>
                                </p:cTn>
                              </p:par>
                            </p:childTnLst>
                          </p:cTn>
                        </p:par>
                      </p:childTnLst>
                    </p:cTn>
                  </p:par>
                </p:childTnLst>
              </p:cTn>
              <p:nextCondLst>
                <p:cond evt="onClick" delay="0">
                  <p:tgtEl>
                    <p:spTgt spid="266"/>
                  </p:tgtEl>
                </p:cond>
              </p:nextCondLst>
            </p:seq>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266"/>
                </p:tgtEl>
              </p:cMediaNode>
            </p:audio>
          </p:childTnLst>
        </p:cTn>
      </p:par>
    </p:tnLst>
    <p:bldLst>
      <p:bldP spid="2"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ja-JP" altLang="en-US" sz="2800">
                <a:solidFill>
                  <a:schemeClr val="tx1"/>
                </a:solidFill>
              </a:rPr>
              <a:t>ミュージカルノイズの発生量を抑える</a:t>
            </a:r>
            <a:br>
              <a:rPr lang="ja-JP" altLang="en-US" sz="2800">
                <a:solidFill>
                  <a:schemeClr val="tx1"/>
                </a:solidFill>
              </a:rPr>
            </a:br>
            <a:r>
              <a:rPr lang="ja-JP" altLang="en-US" sz="2800">
                <a:solidFill>
                  <a:schemeClr val="tx1"/>
                </a:solidFill>
              </a:rPr>
              <a:t>アレー信号処理と非線形処理の統合手法</a:t>
            </a:r>
          </a:p>
        </p:txBody>
      </p:sp>
      <p:sp>
        <p:nvSpPr>
          <p:cNvPr id="27652" name="AutoShape 4"/>
          <p:cNvSpPr>
            <a:spLocks noChangeArrowheads="1"/>
          </p:cNvSpPr>
          <p:nvPr/>
        </p:nvSpPr>
        <p:spPr bwMode="auto">
          <a:xfrm>
            <a:off x="304800" y="1219200"/>
            <a:ext cx="7315200" cy="457200"/>
          </a:xfrm>
          <a:prstGeom prst="roundRect">
            <a:avLst>
              <a:gd name="adj" fmla="val 50000"/>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ja-JP" altLang="en-US" sz="2000" b="1" dirty="0">
                <a:solidFill>
                  <a:srgbClr val="FFFFFF"/>
                </a:solidFill>
              </a:rPr>
              <a:t>チャネル毎スペクトル減算とアレー信号処理の組み合わせ</a:t>
            </a:r>
            <a:r>
              <a:rPr lang="en-US" altLang="ja-JP" sz="2000" b="1" dirty="0">
                <a:solidFill>
                  <a:srgbClr val="FFFFFF"/>
                </a:solidFill>
              </a:rPr>
              <a:t>[*]</a:t>
            </a:r>
            <a:r>
              <a:rPr lang="ja-JP" altLang="en-US" sz="2000" b="1" dirty="0">
                <a:solidFill>
                  <a:srgbClr val="FFFFFF"/>
                </a:solidFill>
              </a:rPr>
              <a:t> </a:t>
            </a:r>
            <a:endParaRPr lang="en-US" altLang="ja-JP" sz="2000" b="1" dirty="0">
              <a:solidFill>
                <a:srgbClr val="FFFFFF"/>
              </a:solidFill>
            </a:endParaRPr>
          </a:p>
        </p:txBody>
      </p:sp>
      <p:sp>
        <p:nvSpPr>
          <p:cNvPr id="27676" name="Text Box 28"/>
          <p:cNvSpPr txBox="1">
            <a:spLocks noChangeArrowheads="1"/>
          </p:cNvSpPr>
          <p:nvPr/>
        </p:nvSpPr>
        <p:spPr bwMode="auto">
          <a:xfrm>
            <a:off x="107504" y="1752600"/>
            <a:ext cx="92530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Font typeface="Wingdings" pitchFamily="2" charset="2"/>
              <a:buChar char="n"/>
            </a:pPr>
            <a:r>
              <a:rPr lang="en-US" altLang="ja-JP" dirty="0">
                <a:solidFill>
                  <a:srgbClr val="000000"/>
                </a:solidFill>
              </a:rPr>
              <a:t> </a:t>
            </a:r>
            <a:r>
              <a:rPr lang="ja-JP" altLang="en-US" sz="2000" dirty="0">
                <a:solidFill>
                  <a:srgbClr val="000000"/>
                </a:solidFill>
              </a:rPr>
              <a:t>チャネル毎にスペクトル減算を行った後，遅延和アレー </a:t>
            </a:r>
            <a:r>
              <a:rPr lang="en-US" altLang="ja-JP" sz="2000" dirty="0">
                <a:solidFill>
                  <a:srgbClr val="000000"/>
                </a:solidFill>
              </a:rPr>
              <a:t>(DS) </a:t>
            </a:r>
            <a:r>
              <a:rPr lang="ja-JP" altLang="en-US" sz="2000" dirty="0">
                <a:solidFill>
                  <a:srgbClr val="000000"/>
                </a:solidFill>
              </a:rPr>
              <a:t>を適用する（下図右）</a:t>
            </a:r>
          </a:p>
          <a:p>
            <a:pPr fontAlgn="base">
              <a:spcBef>
                <a:spcPct val="0"/>
              </a:spcBef>
              <a:spcAft>
                <a:spcPct val="0"/>
              </a:spcAft>
              <a:buFont typeface="Wingdings" pitchFamily="2" charset="2"/>
              <a:buChar char="n"/>
            </a:pPr>
            <a:r>
              <a:rPr lang="ja-JP" altLang="en-US" sz="2000" dirty="0">
                <a:solidFill>
                  <a:srgbClr val="000000"/>
                </a:solidFill>
              </a:rPr>
              <a:t> 雑音抑圧性能を損なわず，ミュージカルノイズの発生を抑制できる．</a:t>
            </a:r>
          </a:p>
          <a:p>
            <a:pPr fontAlgn="base">
              <a:spcBef>
                <a:spcPct val="0"/>
              </a:spcBef>
              <a:spcAft>
                <a:spcPct val="0"/>
              </a:spcAft>
              <a:buFont typeface="Wingdings" pitchFamily="2" charset="2"/>
              <a:buChar char="n"/>
            </a:pPr>
            <a:r>
              <a:rPr lang="ja-JP" altLang="en-US" sz="2000" dirty="0">
                <a:solidFill>
                  <a:srgbClr val="000000"/>
                </a:solidFill>
              </a:rPr>
              <a:t> 尖度に基づく解析を行い，</a:t>
            </a:r>
            <a:r>
              <a:rPr lang="ja-JP" altLang="en-US" sz="2000" dirty="0">
                <a:solidFill>
                  <a:srgbClr val="FF0000"/>
                </a:solidFill>
              </a:rPr>
              <a:t>ガウス性雑音に対しては</a:t>
            </a:r>
            <a:r>
              <a:rPr lang="ja-JP" altLang="en-US" sz="2000" dirty="0">
                <a:solidFill>
                  <a:srgbClr val="000000"/>
                </a:solidFill>
              </a:rPr>
              <a:t>理論的にも尖度を低減，</a:t>
            </a:r>
          </a:p>
          <a:p>
            <a:pPr fontAlgn="base">
              <a:spcBef>
                <a:spcPct val="0"/>
              </a:spcBef>
              <a:spcAft>
                <a:spcPct val="0"/>
              </a:spcAft>
              <a:buFont typeface="Wingdings" pitchFamily="2" charset="2"/>
              <a:buNone/>
            </a:pPr>
            <a:r>
              <a:rPr lang="ja-JP" altLang="en-US" sz="2000" dirty="0">
                <a:solidFill>
                  <a:srgbClr val="000000"/>
                </a:solidFill>
              </a:rPr>
              <a:t>   すなわちミュージカルノイズを低減できることを示す。</a:t>
            </a:r>
          </a:p>
        </p:txBody>
      </p:sp>
      <p:sp>
        <p:nvSpPr>
          <p:cNvPr id="27857" name="Rectangle 209"/>
          <p:cNvSpPr>
            <a:spLocks noChangeArrowheads="1"/>
          </p:cNvSpPr>
          <p:nvPr/>
        </p:nvSpPr>
        <p:spPr bwMode="auto">
          <a:xfrm>
            <a:off x="1371600" y="4260850"/>
            <a:ext cx="22098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ltLang="ja-JP">
                <a:solidFill>
                  <a:srgbClr val="000000"/>
                </a:solidFill>
              </a:rPr>
              <a:t>Noise estimation </a:t>
            </a:r>
          </a:p>
          <a:p>
            <a:pPr algn="ctr" fontAlgn="base">
              <a:spcBef>
                <a:spcPct val="0"/>
              </a:spcBef>
              <a:spcAft>
                <a:spcPct val="0"/>
              </a:spcAft>
            </a:pPr>
            <a:r>
              <a:rPr lang="en-US" altLang="ja-JP">
                <a:solidFill>
                  <a:srgbClr val="000000"/>
                </a:solidFill>
              </a:rPr>
              <a:t>by beamforming</a:t>
            </a:r>
          </a:p>
        </p:txBody>
      </p:sp>
      <p:sp>
        <p:nvSpPr>
          <p:cNvPr id="27859" name="Rectangle 211"/>
          <p:cNvSpPr>
            <a:spLocks noChangeArrowheads="1"/>
          </p:cNvSpPr>
          <p:nvPr/>
        </p:nvSpPr>
        <p:spPr bwMode="auto">
          <a:xfrm>
            <a:off x="1371600" y="3575050"/>
            <a:ext cx="1371600" cy="533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ltLang="ja-JP">
                <a:solidFill>
                  <a:srgbClr val="000000"/>
                </a:solidFill>
              </a:rPr>
              <a:t>DS</a:t>
            </a:r>
          </a:p>
        </p:txBody>
      </p:sp>
      <p:sp>
        <p:nvSpPr>
          <p:cNvPr id="27865" name="Line 217"/>
          <p:cNvSpPr>
            <a:spLocks noChangeShapeType="1"/>
          </p:cNvSpPr>
          <p:nvPr/>
        </p:nvSpPr>
        <p:spPr bwMode="auto">
          <a:xfrm>
            <a:off x="685800" y="3727450"/>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66" name="Line 218"/>
          <p:cNvSpPr>
            <a:spLocks noChangeShapeType="1"/>
          </p:cNvSpPr>
          <p:nvPr/>
        </p:nvSpPr>
        <p:spPr bwMode="auto">
          <a:xfrm>
            <a:off x="685800" y="3956050"/>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67" name="Line 219"/>
          <p:cNvSpPr>
            <a:spLocks noChangeShapeType="1"/>
          </p:cNvSpPr>
          <p:nvPr/>
        </p:nvSpPr>
        <p:spPr bwMode="auto">
          <a:xfrm>
            <a:off x="1066800" y="372745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68" name="Line 220"/>
          <p:cNvSpPr>
            <a:spLocks noChangeShapeType="1"/>
          </p:cNvSpPr>
          <p:nvPr/>
        </p:nvSpPr>
        <p:spPr bwMode="auto">
          <a:xfrm>
            <a:off x="1219200" y="395605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69" name="Line 221"/>
          <p:cNvSpPr>
            <a:spLocks noChangeShapeType="1"/>
          </p:cNvSpPr>
          <p:nvPr/>
        </p:nvSpPr>
        <p:spPr bwMode="auto">
          <a:xfrm>
            <a:off x="1066800" y="448945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70" name="Line 222"/>
          <p:cNvSpPr>
            <a:spLocks noChangeShapeType="1"/>
          </p:cNvSpPr>
          <p:nvPr/>
        </p:nvSpPr>
        <p:spPr bwMode="auto">
          <a:xfrm>
            <a:off x="1219200" y="4718050"/>
            <a:ext cx="152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71" name="Rectangle 223"/>
          <p:cNvSpPr>
            <a:spLocks noChangeArrowheads="1"/>
          </p:cNvSpPr>
          <p:nvPr/>
        </p:nvSpPr>
        <p:spPr bwMode="auto">
          <a:xfrm>
            <a:off x="2971800" y="3575050"/>
            <a:ext cx="838200" cy="533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ltLang="ja-JP">
                <a:solidFill>
                  <a:srgbClr val="000000"/>
                </a:solidFill>
              </a:rPr>
              <a:t>SS</a:t>
            </a:r>
          </a:p>
        </p:txBody>
      </p:sp>
      <p:sp>
        <p:nvSpPr>
          <p:cNvPr id="27872" name="Line 224"/>
          <p:cNvSpPr>
            <a:spLocks noChangeShapeType="1"/>
          </p:cNvSpPr>
          <p:nvPr/>
        </p:nvSpPr>
        <p:spPr bwMode="auto">
          <a:xfrm>
            <a:off x="2743200" y="380365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73" name="Line 225"/>
          <p:cNvSpPr>
            <a:spLocks noChangeShapeType="1"/>
          </p:cNvSpPr>
          <p:nvPr/>
        </p:nvSpPr>
        <p:spPr bwMode="auto">
          <a:xfrm flipV="1">
            <a:off x="3352800" y="4108450"/>
            <a:ext cx="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74" name="Line 226"/>
          <p:cNvSpPr>
            <a:spLocks noChangeShapeType="1"/>
          </p:cNvSpPr>
          <p:nvPr/>
        </p:nvSpPr>
        <p:spPr bwMode="auto">
          <a:xfrm>
            <a:off x="3810000" y="380365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76" name="Rectangle 228"/>
          <p:cNvSpPr>
            <a:spLocks noChangeArrowheads="1"/>
          </p:cNvSpPr>
          <p:nvPr/>
        </p:nvSpPr>
        <p:spPr bwMode="auto">
          <a:xfrm>
            <a:off x="6019800" y="3422650"/>
            <a:ext cx="838200" cy="381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ltLang="ja-JP">
                <a:solidFill>
                  <a:srgbClr val="000000"/>
                </a:solidFill>
              </a:rPr>
              <a:t>SS</a:t>
            </a:r>
          </a:p>
        </p:txBody>
      </p:sp>
      <p:sp>
        <p:nvSpPr>
          <p:cNvPr id="27877" name="Rectangle 229"/>
          <p:cNvSpPr>
            <a:spLocks noChangeArrowheads="1"/>
          </p:cNvSpPr>
          <p:nvPr/>
        </p:nvSpPr>
        <p:spPr bwMode="auto">
          <a:xfrm>
            <a:off x="6324600" y="3879850"/>
            <a:ext cx="838200" cy="381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ltLang="ja-JP">
                <a:solidFill>
                  <a:srgbClr val="000000"/>
                </a:solidFill>
              </a:rPr>
              <a:t>SS</a:t>
            </a:r>
          </a:p>
        </p:txBody>
      </p:sp>
      <p:sp>
        <p:nvSpPr>
          <p:cNvPr id="27878" name="Line 230"/>
          <p:cNvSpPr>
            <a:spLocks noChangeShapeType="1"/>
          </p:cNvSpPr>
          <p:nvPr/>
        </p:nvSpPr>
        <p:spPr bwMode="auto">
          <a:xfrm>
            <a:off x="4953000" y="3651250"/>
            <a:ext cx="1066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79" name="Line 231"/>
          <p:cNvSpPr>
            <a:spLocks noChangeShapeType="1"/>
          </p:cNvSpPr>
          <p:nvPr/>
        </p:nvSpPr>
        <p:spPr bwMode="auto">
          <a:xfrm>
            <a:off x="4953000" y="4108450"/>
            <a:ext cx="137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80" name="Rectangle 232"/>
          <p:cNvSpPr>
            <a:spLocks noChangeArrowheads="1"/>
          </p:cNvSpPr>
          <p:nvPr/>
        </p:nvSpPr>
        <p:spPr bwMode="auto">
          <a:xfrm>
            <a:off x="4953000" y="4413250"/>
            <a:ext cx="22098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ltLang="ja-JP">
                <a:solidFill>
                  <a:srgbClr val="000000"/>
                </a:solidFill>
              </a:rPr>
              <a:t>Channel-wise</a:t>
            </a:r>
          </a:p>
          <a:p>
            <a:pPr algn="ctr" fontAlgn="base">
              <a:spcBef>
                <a:spcPct val="0"/>
              </a:spcBef>
              <a:spcAft>
                <a:spcPct val="0"/>
              </a:spcAft>
            </a:pPr>
            <a:r>
              <a:rPr lang="en-US" altLang="ja-JP">
                <a:solidFill>
                  <a:srgbClr val="000000"/>
                </a:solidFill>
              </a:rPr>
              <a:t>noise estimation</a:t>
            </a:r>
          </a:p>
        </p:txBody>
      </p:sp>
      <p:sp>
        <p:nvSpPr>
          <p:cNvPr id="27882" name="Line 234"/>
          <p:cNvSpPr>
            <a:spLocks noChangeShapeType="1"/>
          </p:cNvSpPr>
          <p:nvPr/>
        </p:nvSpPr>
        <p:spPr bwMode="auto">
          <a:xfrm flipV="1">
            <a:off x="6705600" y="4260850"/>
            <a:ext cx="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83" name="Line 235"/>
          <p:cNvSpPr>
            <a:spLocks noChangeShapeType="1"/>
          </p:cNvSpPr>
          <p:nvPr/>
        </p:nvSpPr>
        <p:spPr bwMode="auto">
          <a:xfrm flipV="1">
            <a:off x="6172200" y="380365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84" name="Line 236"/>
          <p:cNvSpPr>
            <a:spLocks noChangeShapeType="1"/>
          </p:cNvSpPr>
          <p:nvPr/>
        </p:nvSpPr>
        <p:spPr bwMode="auto">
          <a:xfrm>
            <a:off x="5181600" y="3651250"/>
            <a:ext cx="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85" name="Line 237"/>
          <p:cNvSpPr>
            <a:spLocks noChangeShapeType="1"/>
          </p:cNvSpPr>
          <p:nvPr/>
        </p:nvSpPr>
        <p:spPr bwMode="auto">
          <a:xfrm>
            <a:off x="5334000" y="410845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86" name="Line 238"/>
          <p:cNvSpPr>
            <a:spLocks noChangeShapeType="1"/>
          </p:cNvSpPr>
          <p:nvPr/>
        </p:nvSpPr>
        <p:spPr bwMode="auto">
          <a:xfrm flipV="1">
            <a:off x="6858000" y="3651250"/>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87" name="Line 239"/>
          <p:cNvSpPr>
            <a:spLocks noChangeShapeType="1"/>
          </p:cNvSpPr>
          <p:nvPr/>
        </p:nvSpPr>
        <p:spPr bwMode="auto">
          <a:xfrm flipV="1">
            <a:off x="7162800" y="4108450"/>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sp>
        <p:nvSpPr>
          <p:cNvPr id="27888" name="Rectangle 240"/>
          <p:cNvSpPr>
            <a:spLocks noChangeArrowheads="1"/>
          </p:cNvSpPr>
          <p:nvPr/>
        </p:nvSpPr>
        <p:spPr bwMode="auto">
          <a:xfrm>
            <a:off x="7543800" y="3422650"/>
            <a:ext cx="685800" cy="914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ltLang="ja-JP">
                <a:solidFill>
                  <a:srgbClr val="000000"/>
                </a:solidFill>
              </a:rPr>
              <a:t>DS</a:t>
            </a:r>
          </a:p>
        </p:txBody>
      </p:sp>
      <p:sp>
        <p:nvSpPr>
          <p:cNvPr id="27890" name="AutoShape 242"/>
          <p:cNvSpPr>
            <a:spLocks noChangeArrowheads="1"/>
          </p:cNvSpPr>
          <p:nvPr/>
        </p:nvSpPr>
        <p:spPr bwMode="auto">
          <a:xfrm>
            <a:off x="4724400" y="3194050"/>
            <a:ext cx="3810000" cy="2057400"/>
          </a:xfrm>
          <a:prstGeom prst="roundRect">
            <a:avLst>
              <a:gd name="adj" fmla="val 8181"/>
            </a:avLst>
          </a:prstGeom>
          <a:solidFill>
            <a:srgbClr val="00FF00">
              <a:alpha val="5000"/>
            </a:srgbClr>
          </a:solidFill>
          <a:ln w="2857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r" fontAlgn="base">
              <a:spcBef>
                <a:spcPct val="0"/>
              </a:spcBef>
              <a:spcAft>
                <a:spcPct val="0"/>
              </a:spcAft>
            </a:pPr>
            <a:endParaRPr lang="ja-JP" altLang="en-US">
              <a:solidFill>
                <a:srgbClr val="000000"/>
              </a:solidFill>
            </a:endParaRPr>
          </a:p>
        </p:txBody>
      </p:sp>
      <p:sp>
        <p:nvSpPr>
          <p:cNvPr id="27892" name="Text Box 244"/>
          <p:cNvSpPr txBox="1">
            <a:spLocks noChangeArrowheads="1"/>
          </p:cNvSpPr>
          <p:nvPr/>
        </p:nvSpPr>
        <p:spPr bwMode="auto">
          <a:xfrm>
            <a:off x="503548" y="5349875"/>
            <a:ext cx="36957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fontAlgn="base">
              <a:spcBef>
                <a:spcPct val="0"/>
              </a:spcBef>
              <a:spcAft>
                <a:spcPct val="0"/>
              </a:spcAft>
            </a:pPr>
            <a:r>
              <a:rPr lang="ja-JP" altLang="en-US" sz="2000" b="1" dirty="0">
                <a:solidFill>
                  <a:srgbClr val="000000"/>
                </a:solidFill>
              </a:rPr>
              <a:t>従来良く見られる組み合わせ方</a:t>
            </a:r>
          </a:p>
          <a:p>
            <a:pPr algn="ctr" fontAlgn="base">
              <a:spcBef>
                <a:spcPct val="0"/>
              </a:spcBef>
              <a:spcAft>
                <a:spcPct val="0"/>
              </a:spcAft>
            </a:pPr>
            <a:r>
              <a:rPr lang="en-US" altLang="ja-JP" sz="2000" b="1" dirty="0">
                <a:solidFill>
                  <a:srgbClr val="000000"/>
                </a:solidFill>
              </a:rPr>
              <a:t>(BF+SS)</a:t>
            </a:r>
          </a:p>
        </p:txBody>
      </p:sp>
      <p:sp>
        <p:nvSpPr>
          <p:cNvPr id="27894" name="Text Box 246"/>
          <p:cNvSpPr txBox="1">
            <a:spLocks noChangeArrowheads="1"/>
          </p:cNvSpPr>
          <p:nvPr/>
        </p:nvSpPr>
        <p:spPr bwMode="auto">
          <a:xfrm>
            <a:off x="4802894" y="5327650"/>
            <a:ext cx="3894314"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r>
              <a:rPr lang="ja-JP" altLang="en-US" sz="2000" b="1" dirty="0">
                <a:solidFill>
                  <a:srgbClr val="000000"/>
                </a:solidFill>
              </a:rPr>
              <a:t>検討</a:t>
            </a:r>
            <a:r>
              <a:rPr lang="ja-JP" altLang="en-US" sz="2000" b="1" dirty="0">
                <a:solidFill>
                  <a:srgbClr val="000000"/>
                </a:solidFill>
              </a:rPr>
              <a:t>する「低ミュージカルノイズ」な</a:t>
            </a:r>
            <a:endParaRPr lang="en-US" altLang="ja-JP" sz="2000" b="1" dirty="0">
              <a:solidFill>
                <a:srgbClr val="000000"/>
              </a:solidFill>
            </a:endParaRPr>
          </a:p>
          <a:p>
            <a:pPr algn="ctr" fontAlgn="base">
              <a:spcBef>
                <a:spcPct val="0"/>
              </a:spcBef>
              <a:spcAft>
                <a:spcPct val="0"/>
              </a:spcAft>
            </a:pPr>
            <a:r>
              <a:rPr lang="ja-JP" altLang="en-US" sz="2000" b="1" dirty="0">
                <a:solidFill>
                  <a:srgbClr val="000000"/>
                </a:solidFill>
              </a:rPr>
              <a:t>組み合わせ方</a:t>
            </a:r>
            <a:r>
              <a:rPr lang="ja-JP" altLang="en-US" sz="2000" b="1" dirty="0">
                <a:solidFill>
                  <a:srgbClr val="000000"/>
                </a:solidFill>
              </a:rPr>
              <a:t>　</a:t>
            </a:r>
            <a:r>
              <a:rPr lang="en-US" altLang="ja-JP" sz="2000" b="1" dirty="0">
                <a:solidFill>
                  <a:srgbClr val="000000"/>
                </a:solidFill>
              </a:rPr>
              <a:t>(</a:t>
            </a:r>
            <a:r>
              <a:rPr lang="en-US" altLang="ja-JP" sz="2000" b="1" dirty="0" err="1">
                <a:solidFill>
                  <a:srgbClr val="000000"/>
                </a:solidFill>
              </a:rPr>
              <a:t>chSS+BF</a:t>
            </a:r>
            <a:r>
              <a:rPr lang="en-US" altLang="ja-JP" sz="2000" b="1" dirty="0">
                <a:solidFill>
                  <a:srgbClr val="000000"/>
                </a:solidFill>
              </a:rPr>
              <a:t>)</a:t>
            </a:r>
          </a:p>
        </p:txBody>
      </p:sp>
      <p:sp>
        <p:nvSpPr>
          <p:cNvPr id="27896" name="Rectangle 248"/>
          <p:cNvSpPr>
            <a:spLocks noChangeArrowheads="1"/>
          </p:cNvSpPr>
          <p:nvPr/>
        </p:nvSpPr>
        <p:spPr bwMode="auto">
          <a:xfrm>
            <a:off x="504056" y="6273316"/>
            <a:ext cx="8856476"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fontAlgn="base">
              <a:spcBef>
                <a:spcPct val="0"/>
              </a:spcBef>
              <a:spcAft>
                <a:spcPct val="0"/>
              </a:spcAft>
              <a:buFont typeface="Wingdings" pitchFamily="2" charset="2"/>
              <a:buNone/>
            </a:pPr>
            <a:r>
              <a:rPr lang="en-US" altLang="ja-JP" sz="1400" dirty="0">
                <a:solidFill>
                  <a:srgbClr val="000000"/>
                </a:solidFill>
              </a:rPr>
              <a:t>[*] </a:t>
            </a:r>
            <a:r>
              <a:rPr lang="en-US" altLang="ja-JP" sz="1400" dirty="0">
                <a:solidFill>
                  <a:srgbClr val="000000"/>
                </a:solidFill>
              </a:rPr>
              <a:t> </a:t>
            </a:r>
            <a:r>
              <a:rPr lang="en-US" altLang="ja-JP" sz="1400" dirty="0">
                <a:solidFill>
                  <a:srgbClr val="000000"/>
                </a:solidFill>
              </a:rPr>
              <a:t>Takahashi, </a:t>
            </a:r>
            <a:r>
              <a:rPr lang="en-US" altLang="ja-JP" sz="1400" dirty="0" err="1">
                <a:solidFill>
                  <a:srgbClr val="000000"/>
                </a:solidFill>
              </a:rPr>
              <a:t>Saruwatari</a:t>
            </a:r>
            <a:r>
              <a:rPr lang="en-US" altLang="ja-JP" sz="1400" dirty="0">
                <a:solidFill>
                  <a:srgbClr val="000000"/>
                </a:solidFill>
              </a:rPr>
              <a:t> et al., “Musical-Noise Analysis </a:t>
            </a:r>
            <a:r>
              <a:rPr lang="en-US" altLang="ja-JP" sz="1400" dirty="0">
                <a:solidFill>
                  <a:srgbClr val="000000"/>
                </a:solidFill>
              </a:rPr>
              <a:t>in Methods </a:t>
            </a:r>
            <a:r>
              <a:rPr lang="en-US" altLang="ja-JP" sz="1400" dirty="0">
                <a:solidFill>
                  <a:srgbClr val="000000"/>
                </a:solidFill>
              </a:rPr>
              <a:t>of </a:t>
            </a:r>
            <a:r>
              <a:rPr lang="en-US" altLang="ja-JP" sz="1400" dirty="0">
                <a:solidFill>
                  <a:srgbClr val="000000"/>
                </a:solidFill>
              </a:rPr>
              <a:t>Integrating Microphone Array </a:t>
            </a:r>
            <a:r>
              <a:rPr lang="en-US" altLang="ja-JP" sz="1400" dirty="0">
                <a:solidFill>
                  <a:srgbClr val="000000"/>
                </a:solidFill>
              </a:rPr>
              <a:t>and Spectral Subtraction Based on Higher-Order </a:t>
            </a:r>
            <a:r>
              <a:rPr lang="en-US" altLang="ja-JP" sz="1400" dirty="0">
                <a:solidFill>
                  <a:srgbClr val="000000"/>
                </a:solidFill>
              </a:rPr>
              <a:t>Statistics,” EURASIP JASP, vol. </a:t>
            </a:r>
            <a:r>
              <a:rPr lang="en-US" altLang="ja-JP" sz="1400" dirty="0">
                <a:solidFill>
                  <a:srgbClr val="000000"/>
                </a:solidFill>
              </a:rPr>
              <a:t>2010, Article ID </a:t>
            </a:r>
            <a:r>
              <a:rPr lang="en-US" altLang="ja-JP" sz="1400" dirty="0">
                <a:solidFill>
                  <a:srgbClr val="000000"/>
                </a:solidFill>
              </a:rPr>
              <a:t>431347, 2010.</a:t>
            </a:r>
          </a:p>
        </p:txBody>
      </p:sp>
      <p:sp>
        <p:nvSpPr>
          <p:cNvPr id="27898" name="AutoShape 250"/>
          <p:cNvSpPr>
            <a:spLocks noChangeArrowheads="1"/>
          </p:cNvSpPr>
          <p:nvPr/>
        </p:nvSpPr>
        <p:spPr bwMode="auto">
          <a:xfrm>
            <a:off x="457200" y="3225800"/>
            <a:ext cx="3810000" cy="2057400"/>
          </a:xfrm>
          <a:prstGeom prst="roundRect">
            <a:avLst>
              <a:gd name="adj" fmla="val 8181"/>
            </a:avLst>
          </a:pr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r" fontAlgn="base">
              <a:spcBef>
                <a:spcPct val="0"/>
              </a:spcBef>
              <a:spcAft>
                <a:spcPct val="0"/>
              </a:spcAft>
            </a:pPr>
            <a:endParaRPr lang="ja-JP" altLang="en-US">
              <a:solidFill>
                <a:srgbClr val="000000"/>
              </a:solidFill>
            </a:endParaRPr>
          </a:p>
        </p:txBody>
      </p:sp>
      <p:sp>
        <p:nvSpPr>
          <p:cNvPr id="27903" name="Line 255"/>
          <p:cNvSpPr>
            <a:spLocks noChangeShapeType="1"/>
          </p:cNvSpPr>
          <p:nvPr/>
        </p:nvSpPr>
        <p:spPr bwMode="auto">
          <a:xfrm>
            <a:off x="8229600" y="380365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r" fontAlgn="base">
              <a:spcBef>
                <a:spcPct val="0"/>
              </a:spcBef>
              <a:spcAft>
                <a:spcPct val="0"/>
              </a:spcAft>
            </a:pPr>
            <a:endParaRPr lang="ja-JP" altLang="en-US">
              <a:solidFill>
                <a:srgbClr val="000000"/>
              </a:solidFill>
            </a:endParaRPr>
          </a:p>
        </p:txBody>
      </p:sp>
      <p:pic>
        <p:nvPicPr>
          <p:cNvPr id="27905" name="sing2520.wav">
            <a:hlinkClick r:id="" action="ppaction://media"/>
          </p:cNvPr>
          <p:cNvPicPr>
            <a:picLocks noGrp="1" noRot="1" noChangeAspect="1" noChangeArrowheads="1"/>
          </p:cNvPicPr>
          <p:nvPr>
            <p:ph idx="1"/>
            <a:wavAudioFile r:embed="rId1" name="single_16_beta_2.0.wav"/>
          </p:nvPr>
        </p:nvPicPr>
        <p:blipFill>
          <a:blip r:embed="rId5">
            <a:extLst>
              <a:ext uri="{28A0092B-C50C-407E-A947-70E740481C1C}">
                <a14:useLocalDpi xmlns:a14="http://schemas.microsoft.com/office/drawing/2010/main" val="0"/>
              </a:ext>
            </a:extLst>
          </a:blip>
          <a:srcRect/>
          <a:stretch>
            <a:fillRect/>
          </a:stretch>
        </p:blipFill>
        <p:spPr>
          <a:xfrm>
            <a:off x="3962400" y="3962400"/>
            <a:ext cx="304800" cy="30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909" name="mult2520.wav">
            <a:hlinkClick r:id="" action="ppaction://media"/>
          </p:cNvPr>
          <p:cNvPicPr>
            <a:picLocks noRot="1" noChangeAspect="1" noChangeArrowheads="1"/>
          </p:cNvPicPr>
          <p:nvPr>
            <a:wavAudioFile r:embed="rId2" name="multi_16_beta_2.0.wav"/>
          </p:nvPr>
        </p:nvPicPr>
        <p:blipFill>
          <a:blip r:embed="rId5">
            <a:extLst>
              <a:ext uri="{28A0092B-C50C-407E-A947-70E740481C1C}">
                <a14:useLocalDpi xmlns:a14="http://schemas.microsoft.com/office/drawing/2010/main" val="0"/>
              </a:ext>
            </a:extLst>
          </a:blip>
          <a:srcRect/>
          <a:stretch>
            <a:fillRect/>
          </a:stretch>
        </p:blipFill>
        <p:spPr bwMode="auto">
          <a:xfrm>
            <a:off x="8305800" y="396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01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90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992" fill="hold"/>
                                        <p:tgtEl>
                                          <p:spTgt spid="27905"/>
                                        </p:tgtEl>
                                      </p:cBhvr>
                                    </p:cmd>
                                  </p:childTnLst>
                                </p:cTn>
                              </p:par>
                            </p:childTnLst>
                          </p:cTn>
                        </p:par>
                      </p:childTnLst>
                    </p:cTn>
                  </p:par>
                </p:childTnLst>
              </p:cTn>
              <p:nextCondLst>
                <p:cond evt="onClick" delay="0">
                  <p:tgtEl>
                    <p:spTgt spid="2790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905"/>
                </p:tgtEl>
              </p:cMediaNode>
            </p:audio>
            <p:seq concurrent="1" nextAc="seek">
              <p:cTn id="8" restart="whenNotActive" fill="hold" evtFilter="cancelBubble" nodeType="interactiveSeq">
                <p:stCondLst>
                  <p:cond evt="onClick" delay="0">
                    <p:tgtEl>
                      <p:spTgt spid="2790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4992" fill="hold"/>
                                        <p:tgtEl>
                                          <p:spTgt spid="27909"/>
                                        </p:tgtEl>
                                      </p:cBhvr>
                                    </p:cmd>
                                  </p:childTnLst>
                                </p:cTn>
                              </p:par>
                            </p:childTnLst>
                          </p:cTn>
                        </p:par>
                      </p:childTnLst>
                    </p:cTn>
                  </p:par>
                </p:childTnLst>
              </p:cTn>
              <p:nextCondLst>
                <p:cond evt="onClick" delay="0">
                  <p:tgtEl>
                    <p:spTgt spid="2790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790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im_result_beta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1524000"/>
            <a:ext cx="7543800" cy="3100388"/>
          </a:xfrm>
          <a:prstGeom prst="rect">
            <a:avLst/>
          </a:prstGeom>
          <a:noFill/>
          <a:extLst>
            <a:ext uri="{909E8E84-426E-40DD-AFC4-6F175D3DCCD1}">
              <a14:hiddenFill xmlns:a14="http://schemas.microsoft.com/office/drawing/2010/main">
                <a:solidFill>
                  <a:srgbClr val="FFFFFF"/>
                </a:solidFill>
              </a14:hiddenFill>
            </a:ext>
          </a:extLst>
        </p:spPr>
      </p:pic>
      <p:pic>
        <p:nvPicPr>
          <p:cNvPr id="156675" name="mult2614.wav">
            <a:hlinkClick r:id="" action="ppaction://media"/>
          </p:cNvPr>
          <p:cNvPicPr>
            <a:picLocks noRot="1" noChangeAspect="1" noChangeArrowheads="1"/>
          </p:cNvPicPr>
          <p:nvPr>
            <a:wavAudioFile r:embed="rId1" name="multi_1_beta_2.0.wav"/>
          </p:nvPr>
        </p:nvPicPr>
        <p:blipFill>
          <a:blip r:embed="rId13">
            <a:extLst>
              <a:ext uri="{28A0092B-C50C-407E-A947-70E740481C1C}">
                <a14:useLocalDpi xmlns:a14="http://schemas.microsoft.com/office/drawing/2010/main" val="0"/>
              </a:ext>
            </a:extLst>
          </a:blip>
          <a:srcRect/>
          <a:stretch>
            <a:fillRect/>
          </a:stretch>
        </p:blipFill>
        <p:spPr bwMode="auto">
          <a:xfrm>
            <a:off x="1295400" y="2286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76" name="mult2615.wav">
            <a:hlinkClick r:id="" action="ppaction://media"/>
          </p:cNvPr>
          <p:cNvPicPr>
            <a:picLocks noRot="1" noChangeAspect="1" noChangeArrowheads="1"/>
          </p:cNvPicPr>
          <p:nvPr>
            <a:wavAudioFile r:embed="rId2" name="multi_2_beta_2.0.wav"/>
          </p:nvPr>
        </p:nvPicPr>
        <p:blipFill>
          <a:blip r:embed="rId13">
            <a:extLst>
              <a:ext uri="{28A0092B-C50C-407E-A947-70E740481C1C}">
                <a14:useLocalDpi xmlns:a14="http://schemas.microsoft.com/office/drawing/2010/main" val="0"/>
              </a:ext>
            </a:extLst>
          </a:blip>
          <a:srcRect/>
          <a:stretch>
            <a:fillRect/>
          </a:stretch>
        </p:blipFill>
        <p:spPr bwMode="auto">
          <a:xfrm>
            <a:off x="1524000" y="2895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mult2629.wav">
            <a:hlinkClick r:id="" action="ppaction://media"/>
          </p:cNvPr>
          <p:cNvPicPr>
            <a:picLocks noRot="1" noChangeAspect="1" noChangeArrowheads="1"/>
          </p:cNvPicPr>
          <p:nvPr>
            <a:wavAudioFile r:embed="rId3" name="multi_4_beta_2.0.wav"/>
          </p:nvPr>
        </p:nvPicPr>
        <p:blipFill>
          <a:blip r:embed="rId13">
            <a:extLst>
              <a:ext uri="{28A0092B-C50C-407E-A947-70E740481C1C}">
                <a14:useLocalDpi xmlns:a14="http://schemas.microsoft.com/office/drawing/2010/main" val="0"/>
              </a:ext>
            </a:extLst>
          </a:blip>
          <a:srcRect/>
          <a:stretch>
            <a:fillRect/>
          </a:stretch>
        </p:blipFill>
        <p:spPr bwMode="auto">
          <a:xfrm>
            <a:off x="1905000" y="3462338"/>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78" name="mult2630.wav">
            <a:hlinkClick r:id="" action="ppaction://media"/>
          </p:cNvPr>
          <p:cNvPicPr>
            <a:picLocks noRot="1" noChangeAspect="1" noChangeArrowheads="1"/>
          </p:cNvPicPr>
          <p:nvPr>
            <a:wavAudioFile r:embed="rId4" name="multi_8_beta_2.0.wav"/>
          </p:nvPr>
        </p:nvPicPr>
        <p:blipFill>
          <a:blip r:embed="rId13">
            <a:extLst>
              <a:ext uri="{28A0092B-C50C-407E-A947-70E740481C1C}">
                <a14:useLocalDpi xmlns:a14="http://schemas.microsoft.com/office/drawing/2010/main" val="0"/>
              </a:ext>
            </a:extLst>
          </a:blip>
          <a:srcRect/>
          <a:stretch>
            <a:fillRect/>
          </a:stretch>
        </p:blipFill>
        <p:spPr bwMode="auto">
          <a:xfrm>
            <a:off x="2667000" y="3657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79" name="mult2631.wav">
            <a:hlinkClick r:id="" action="ppaction://media"/>
          </p:cNvPr>
          <p:cNvPicPr>
            <a:picLocks noRot="1" noChangeAspect="1" noChangeArrowheads="1"/>
          </p:cNvPicPr>
          <p:nvPr>
            <a:wavAudioFile r:embed="rId5" name="multi_16_beta_2.0.wav"/>
          </p:nvPr>
        </p:nvPicPr>
        <p:blipFill>
          <a:blip r:embed="rId13">
            <a:extLst>
              <a:ext uri="{28A0092B-C50C-407E-A947-70E740481C1C}">
                <a14:useLocalDpi xmlns:a14="http://schemas.microsoft.com/office/drawing/2010/main" val="0"/>
              </a:ext>
            </a:extLst>
          </a:blip>
          <a:srcRect/>
          <a:stretch>
            <a:fillRect/>
          </a:stretch>
        </p:blipFill>
        <p:spPr bwMode="auto">
          <a:xfrm>
            <a:off x="4038600" y="3919538"/>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80" name="sing2629.wav">
            <a:hlinkClick r:id="" action="ppaction://media"/>
          </p:cNvPr>
          <p:cNvPicPr>
            <a:picLocks noRot="1" noChangeAspect="1" noChangeArrowheads="1"/>
          </p:cNvPicPr>
          <p:nvPr>
            <a:wavAudioFile r:embed="rId6" name="single_2_beta_2.0.wav"/>
          </p:nvPr>
        </p:nvPicPr>
        <p:blipFill>
          <a:blip r:embed="rId13">
            <a:extLst>
              <a:ext uri="{28A0092B-C50C-407E-A947-70E740481C1C}">
                <a14:useLocalDpi xmlns:a14="http://schemas.microsoft.com/office/drawing/2010/main" val="0"/>
              </a:ext>
            </a:extLst>
          </a:blip>
          <a:srcRect/>
          <a:stretch>
            <a:fillRect/>
          </a:stretch>
        </p:blipFill>
        <p:spPr bwMode="auto">
          <a:xfrm>
            <a:off x="1524000" y="2286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81" name="sing2630.wav">
            <a:hlinkClick r:id="" action="ppaction://media"/>
          </p:cNvPr>
          <p:cNvPicPr>
            <a:picLocks noRot="1" noChangeAspect="1" noChangeArrowheads="1"/>
          </p:cNvPicPr>
          <p:nvPr>
            <a:wavAudioFile r:embed="rId7" name="single_4_beta_2.0.wav"/>
          </p:nvPr>
        </p:nvPicPr>
        <p:blipFill>
          <a:blip r:embed="rId13">
            <a:extLst>
              <a:ext uri="{28A0092B-C50C-407E-A947-70E740481C1C}">
                <a14:useLocalDpi xmlns:a14="http://schemas.microsoft.com/office/drawing/2010/main" val="0"/>
              </a:ext>
            </a:extLst>
          </a:blip>
          <a:srcRect/>
          <a:stretch>
            <a:fillRect/>
          </a:stretch>
        </p:blipFill>
        <p:spPr bwMode="auto">
          <a:xfrm>
            <a:off x="1981200" y="2286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82" name="sing2631.wav">
            <a:hlinkClick r:id="" action="ppaction://media"/>
          </p:cNvPr>
          <p:cNvPicPr>
            <a:picLocks noRot="1" noChangeAspect="1" noChangeArrowheads="1"/>
          </p:cNvPicPr>
          <p:nvPr>
            <a:wavAudioFile r:embed="rId8" name="single_8_beta_2.0.wav"/>
          </p:nvPr>
        </p:nvPicPr>
        <p:blipFill>
          <a:blip r:embed="rId13">
            <a:extLst>
              <a:ext uri="{28A0092B-C50C-407E-A947-70E740481C1C}">
                <a14:useLocalDpi xmlns:a14="http://schemas.microsoft.com/office/drawing/2010/main" val="0"/>
              </a:ext>
            </a:extLst>
          </a:blip>
          <a:srcRect/>
          <a:stretch>
            <a:fillRect/>
          </a:stretch>
        </p:blipFill>
        <p:spPr bwMode="auto">
          <a:xfrm>
            <a:off x="2590800" y="2286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sing2632.wav">
            <a:hlinkClick r:id="" action="ppaction://media"/>
          </p:cNvPr>
          <p:cNvPicPr>
            <a:picLocks noRot="1" noChangeAspect="1" noChangeArrowheads="1"/>
          </p:cNvPicPr>
          <p:nvPr>
            <a:wavAudioFile r:embed="rId9" name="single_16_beta_2.0.wav"/>
          </p:nvPr>
        </p:nvPicPr>
        <p:blipFill>
          <a:blip r:embed="rId13">
            <a:extLst>
              <a:ext uri="{28A0092B-C50C-407E-A947-70E740481C1C}">
                <a14:useLocalDpi xmlns:a14="http://schemas.microsoft.com/office/drawing/2010/main" val="0"/>
              </a:ext>
            </a:extLst>
          </a:blip>
          <a:srcRect/>
          <a:stretch>
            <a:fillRect/>
          </a:stretch>
        </p:blipFill>
        <p:spPr bwMode="auto">
          <a:xfrm>
            <a:off x="4038600" y="228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56684" name="Rectangle 12"/>
          <p:cNvSpPr>
            <a:spLocks noGrp="1" noChangeArrowheads="1"/>
          </p:cNvSpPr>
          <p:nvPr>
            <p:ph type="title"/>
          </p:nvPr>
        </p:nvSpPr>
        <p:spPr/>
        <p:txBody>
          <a:bodyPr/>
          <a:lstStyle/>
          <a:p>
            <a:r>
              <a:rPr lang="ja-JP" altLang="en-US" sz="2800"/>
              <a:t>実験結果：入力がガウス性雑音の場合</a:t>
            </a:r>
          </a:p>
        </p:txBody>
      </p:sp>
      <p:sp>
        <p:nvSpPr>
          <p:cNvPr id="156685" name="AutoShape 13"/>
          <p:cNvSpPr>
            <a:spLocks noChangeArrowheads="1"/>
          </p:cNvSpPr>
          <p:nvPr/>
        </p:nvSpPr>
        <p:spPr bwMode="auto">
          <a:xfrm>
            <a:off x="457200" y="5471120"/>
            <a:ext cx="8382000" cy="838200"/>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1" fontAlgn="base">
              <a:spcBef>
                <a:spcPct val="0"/>
              </a:spcBef>
              <a:spcAft>
                <a:spcPct val="0"/>
              </a:spcAft>
              <a:buFontTx/>
              <a:buChar char="•"/>
            </a:pPr>
            <a:r>
              <a:rPr lang="en-US" altLang="ja-JP" sz="2000" b="1" dirty="0">
                <a:solidFill>
                  <a:srgbClr val="FF0000"/>
                </a:solidFill>
                <a:effectLst>
                  <a:outerShdw blurRad="38100" dist="38100" dir="2700000" algn="tl">
                    <a:srgbClr val="C0C0C0"/>
                  </a:outerShdw>
                </a:effectLst>
              </a:rPr>
              <a:t> </a:t>
            </a:r>
            <a:r>
              <a:rPr lang="ja-JP" altLang="en-US" sz="2000" b="1" dirty="0">
                <a:solidFill>
                  <a:srgbClr val="FF0000"/>
                </a:solidFill>
                <a:effectLst>
                  <a:outerShdw blurRad="38100" dist="38100" dir="2700000" algn="tl">
                    <a:srgbClr val="C0C0C0"/>
                  </a:outerShdw>
                </a:effectLst>
              </a:rPr>
              <a:t>雑音抑圧量は同じまま，ミュージカルノイズの発生を抑圧できる</a:t>
            </a:r>
          </a:p>
          <a:p>
            <a:pPr lvl="1" fontAlgn="base">
              <a:spcBef>
                <a:spcPct val="0"/>
              </a:spcBef>
              <a:spcAft>
                <a:spcPct val="0"/>
              </a:spcAft>
              <a:buFontTx/>
              <a:buChar char="•"/>
            </a:pPr>
            <a:r>
              <a:rPr lang="ja-JP" altLang="en-US" sz="2000" b="1" dirty="0">
                <a:solidFill>
                  <a:srgbClr val="FF0000"/>
                </a:solidFill>
                <a:effectLst>
                  <a:outerShdw blurRad="38100" dist="38100" dir="2700000" algn="tl">
                    <a:srgbClr val="C0C0C0"/>
                  </a:outerShdw>
                </a:effectLst>
              </a:rPr>
              <a:t> 尖度変化量とミュージカルノイズ発生量の関係の正当性を示唆　</a:t>
            </a:r>
          </a:p>
        </p:txBody>
      </p:sp>
      <p:sp>
        <p:nvSpPr>
          <p:cNvPr id="156686" name="Text Box 14"/>
          <p:cNvSpPr txBox="1">
            <a:spLocks noChangeArrowheads="1"/>
          </p:cNvSpPr>
          <p:nvPr/>
        </p:nvSpPr>
        <p:spPr bwMode="auto">
          <a:xfrm>
            <a:off x="5796136" y="4648200"/>
            <a:ext cx="1720641"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ja-JP" altLang="en-US" sz="2000" dirty="0">
                <a:solidFill>
                  <a:srgbClr val="000000"/>
                </a:solidFill>
              </a:rPr>
              <a:t>残留雑音の量</a:t>
            </a:r>
          </a:p>
        </p:txBody>
      </p:sp>
      <p:sp>
        <p:nvSpPr>
          <p:cNvPr id="156687" name="Text Box 15"/>
          <p:cNvSpPr txBox="1">
            <a:spLocks noChangeArrowheads="1"/>
          </p:cNvSpPr>
          <p:nvPr/>
        </p:nvSpPr>
        <p:spPr bwMode="auto">
          <a:xfrm>
            <a:off x="1357385" y="4648200"/>
            <a:ext cx="27465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ja-JP" altLang="en-US" sz="2000" dirty="0">
                <a:solidFill>
                  <a:srgbClr val="000000"/>
                </a:solidFill>
              </a:rPr>
              <a:t>処理後の尖度の増加量</a:t>
            </a:r>
          </a:p>
        </p:txBody>
      </p:sp>
      <p:sp>
        <p:nvSpPr>
          <p:cNvPr id="156688" name="AutoShape 16"/>
          <p:cNvSpPr>
            <a:spLocks noChangeArrowheads="1"/>
          </p:cNvSpPr>
          <p:nvPr/>
        </p:nvSpPr>
        <p:spPr bwMode="auto">
          <a:xfrm>
            <a:off x="304800" y="2362200"/>
            <a:ext cx="304800" cy="1828800"/>
          </a:xfrm>
          <a:prstGeom prst="upDownArrow">
            <a:avLst>
              <a:gd name="adj1" fmla="val 50000"/>
              <a:gd name="adj2" fmla="val 120000"/>
            </a:avLst>
          </a:prstGeom>
          <a:gradFill rotWithShape="0">
            <a:gsLst>
              <a:gs pos="0">
                <a:srgbClr val="0000FF"/>
              </a:gs>
              <a:gs pos="100000">
                <a:srgbClr val="FF0000"/>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r" fontAlgn="base">
              <a:spcBef>
                <a:spcPct val="0"/>
              </a:spcBef>
              <a:spcAft>
                <a:spcPct val="0"/>
              </a:spcAft>
            </a:pPr>
            <a:endParaRPr lang="ja-JP" altLang="en-US">
              <a:solidFill>
                <a:srgbClr val="000000"/>
              </a:solidFill>
            </a:endParaRPr>
          </a:p>
        </p:txBody>
      </p:sp>
      <p:sp>
        <p:nvSpPr>
          <p:cNvPr id="156689" name="Text Box 17"/>
          <p:cNvSpPr txBox="1">
            <a:spLocks noChangeArrowheads="1"/>
          </p:cNvSpPr>
          <p:nvPr/>
        </p:nvSpPr>
        <p:spPr bwMode="auto">
          <a:xfrm>
            <a:off x="276225" y="1927225"/>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ja-JP" altLang="en-US">
                <a:solidFill>
                  <a:srgbClr val="000000"/>
                </a:solidFill>
              </a:rPr>
              <a:t>悪</a:t>
            </a:r>
          </a:p>
        </p:txBody>
      </p:sp>
      <p:sp>
        <p:nvSpPr>
          <p:cNvPr id="156690" name="Text Box 18"/>
          <p:cNvSpPr txBox="1">
            <a:spLocks noChangeArrowheads="1"/>
          </p:cNvSpPr>
          <p:nvPr/>
        </p:nvSpPr>
        <p:spPr bwMode="auto">
          <a:xfrm>
            <a:off x="276225" y="4205288"/>
            <a:ext cx="409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ja-JP" altLang="en-US">
                <a:solidFill>
                  <a:srgbClr val="000000"/>
                </a:solidFill>
              </a:rPr>
              <a:t>良</a:t>
            </a:r>
          </a:p>
        </p:txBody>
      </p:sp>
      <p:sp>
        <p:nvSpPr>
          <p:cNvPr id="156691" name="AutoShape 19"/>
          <p:cNvSpPr>
            <a:spLocks noChangeArrowheads="1"/>
          </p:cNvSpPr>
          <p:nvPr/>
        </p:nvSpPr>
        <p:spPr bwMode="auto">
          <a:xfrm>
            <a:off x="8382000" y="2438400"/>
            <a:ext cx="304800" cy="1828800"/>
          </a:xfrm>
          <a:prstGeom prst="upDownArrow">
            <a:avLst>
              <a:gd name="adj1" fmla="val 50000"/>
              <a:gd name="adj2" fmla="val 120000"/>
            </a:avLst>
          </a:prstGeom>
          <a:gradFill rotWithShape="0">
            <a:gsLst>
              <a:gs pos="0">
                <a:srgbClr val="0000FF"/>
              </a:gs>
              <a:gs pos="100000">
                <a:srgbClr val="FF0000"/>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r" fontAlgn="base">
              <a:spcBef>
                <a:spcPct val="0"/>
              </a:spcBef>
              <a:spcAft>
                <a:spcPct val="0"/>
              </a:spcAft>
            </a:pPr>
            <a:endParaRPr lang="ja-JP" altLang="en-US">
              <a:solidFill>
                <a:srgbClr val="000000"/>
              </a:solidFill>
            </a:endParaRPr>
          </a:p>
        </p:txBody>
      </p:sp>
      <p:sp>
        <p:nvSpPr>
          <p:cNvPr id="156692" name="Text Box 20"/>
          <p:cNvSpPr txBox="1">
            <a:spLocks noChangeArrowheads="1"/>
          </p:cNvSpPr>
          <p:nvPr/>
        </p:nvSpPr>
        <p:spPr bwMode="auto">
          <a:xfrm>
            <a:off x="8353425" y="2003425"/>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ja-JP" altLang="en-US">
                <a:solidFill>
                  <a:srgbClr val="000000"/>
                </a:solidFill>
              </a:rPr>
              <a:t>悪</a:t>
            </a:r>
          </a:p>
        </p:txBody>
      </p:sp>
      <p:sp>
        <p:nvSpPr>
          <p:cNvPr id="156693" name="Text Box 21"/>
          <p:cNvSpPr txBox="1">
            <a:spLocks noChangeArrowheads="1"/>
          </p:cNvSpPr>
          <p:nvPr/>
        </p:nvSpPr>
        <p:spPr bwMode="auto">
          <a:xfrm>
            <a:off x="8353425" y="4281488"/>
            <a:ext cx="409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ja-JP" altLang="en-US">
                <a:solidFill>
                  <a:srgbClr val="000000"/>
                </a:solidFill>
              </a:rPr>
              <a:t>良</a:t>
            </a:r>
          </a:p>
        </p:txBody>
      </p:sp>
    </p:spTree>
    <p:extLst>
      <p:ext uri="{BB962C8B-B14F-4D97-AF65-F5344CB8AC3E}">
        <p14:creationId xmlns:p14="http://schemas.microsoft.com/office/powerpoint/2010/main" val="3543203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66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992" fill="hold"/>
                                        <p:tgtEl>
                                          <p:spTgt spid="156675"/>
                                        </p:tgtEl>
                                      </p:cBhvr>
                                    </p:cmd>
                                  </p:childTnLst>
                                </p:cTn>
                              </p:par>
                            </p:childTnLst>
                          </p:cTn>
                        </p:par>
                      </p:childTnLst>
                    </p:cTn>
                  </p:par>
                </p:childTnLst>
              </p:cTn>
              <p:nextCondLst>
                <p:cond evt="onClick" delay="0">
                  <p:tgtEl>
                    <p:spTgt spid="156675"/>
                  </p:tgtEl>
                </p:cond>
              </p:nextCondLst>
            </p:seq>
            <p:seq concurrent="1" nextAc="seek">
              <p:cTn id="7" restart="whenNotActive" fill="hold" evtFilter="cancelBubble" nodeType="interactiveSeq">
                <p:stCondLst>
                  <p:cond evt="onClick" delay="0">
                    <p:tgtEl>
                      <p:spTgt spid="15667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4992" fill="hold"/>
                                        <p:tgtEl>
                                          <p:spTgt spid="156676"/>
                                        </p:tgtEl>
                                      </p:cBhvr>
                                    </p:cmd>
                                  </p:childTnLst>
                                </p:cTn>
                              </p:par>
                            </p:childTnLst>
                          </p:cTn>
                        </p:par>
                      </p:childTnLst>
                    </p:cTn>
                  </p:par>
                </p:childTnLst>
              </p:cTn>
              <p:nextCondLst>
                <p:cond evt="onClick" delay="0">
                  <p:tgtEl>
                    <p:spTgt spid="156676"/>
                  </p:tgtEl>
                </p:cond>
              </p:nextCondLst>
            </p:seq>
            <p:seq concurrent="1" nextAc="seek">
              <p:cTn id="12" restart="whenNotActive" fill="hold" evtFilter="cancelBubble" nodeType="interactiveSeq">
                <p:stCondLst>
                  <p:cond evt="onClick" delay="0">
                    <p:tgtEl>
                      <p:spTgt spid="156677"/>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4992" fill="hold"/>
                                        <p:tgtEl>
                                          <p:spTgt spid="156677"/>
                                        </p:tgtEl>
                                      </p:cBhvr>
                                    </p:cmd>
                                  </p:childTnLst>
                                </p:cTn>
                              </p:par>
                            </p:childTnLst>
                          </p:cTn>
                        </p:par>
                      </p:childTnLst>
                    </p:cTn>
                  </p:par>
                </p:childTnLst>
              </p:cTn>
              <p:nextCondLst>
                <p:cond evt="onClick" delay="0">
                  <p:tgtEl>
                    <p:spTgt spid="156677"/>
                  </p:tgtEl>
                </p:cond>
              </p:nextCondLst>
            </p:seq>
            <p:seq concurrent="1" nextAc="seek">
              <p:cTn id="17" restart="whenNotActive" fill="hold" evtFilter="cancelBubble" nodeType="interactiveSeq">
                <p:stCondLst>
                  <p:cond evt="onClick" delay="0">
                    <p:tgtEl>
                      <p:spTgt spid="156678"/>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4992" fill="hold"/>
                                        <p:tgtEl>
                                          <p:spTgt spid="156678"/>
                                        </p:tgtEl>
                                      </p:cBhvr>
                                    </p:cmd>
                                  </p:childTnLst>
                                </p:cTn>
                              </p:par>
                            </p:childTnLst>
                          </p:cTn>
                        </p:par>
                      </p:childTnLst>
                    </p:cTn>
                  </p:par>
                </p:childTnLst>
              </p:cTn>
              <p:nextCondLst>
                <p:cond evt="onClick" delay="0">
                  <p:tgtEl>
                    <p:spTgt spid="156678"/>
                  </p:tgtEl>
                </p:cond>
              </p:nextCondLst>
            </p:seq>
            <p:seq concurrent="1" nextAc="seek">
              <p:cTn id="22" restart="whenNotActive" fill="hold" evtFilter="cancelBubble" nodeType="interactiveSeq">
                <p:stCondLst>
                  <p:cond evt="onClick" delay="0">
                    <p:tgtEl>
                      <p:spTgt spid="156679"/>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4992" fill="hold"/>
                                        <p:tgtEl>
                                          <p:spTgt spid="156679"/>
                                        </p:tgtEl>
                                      </p:cBhvr>
                                    </p:cmd>
                                  </p:childTnLst>
                                </p:cTn>
                              </p:par>
                            </p:childTnLst>
                          </p:cTn>
                        </p:par>
                      </p:childTnLst>
                    </p:cTn>
                  </p:par>
                </p:childTnLst>
              </p:cTn>
              <p:nextCondLst>
                <p:cond evt="onClick" delay="0">
                  <p:tgtEl>
                    <p:spTgt spid="156679"/>
                  </p:tgtEl>
                </p:cond>
              </p:nextCondLst>
            </p:seq>
            <p:seq concurrent="1" nextAc="seek">
              <p:cTn id="27" restart="whenNotActive" fill="hold" evtFilter="cancelBubble" nodeType="interactiveSeq">
                <p:stCondLst>
                  <p:cond evt="onClick" delay="0">
                    <p:tgtEl>
                      <p:spTgt spid="156680"/>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4992" fill="hold"/>
                                        <p:tgtEl>
                                          <p:spTgt spid="156680"/>
                                        </p:tgtEl>
                                      </p:cBhvr>
                                    </p:cmd>
                                  </p:childTnLst>
                                </p:cTn>
                              </p:par>
                            </p:childTnLst>
                          </p:cTn>
                        </p:par>
                      </p:childTnLst>
                    </p:cTn>
                  </p:par>
                </p:childTnLst>
              </p:cTn>
              <p:nextCondLst>
                <p:cond evt="onClick" delay="0">
                  <p:tgtEl>
                    <p:spTgt spid="156680"/>
                  </p:tgtEl>
                </p:cond>
              </p:nextCondLst>
            </p:seq>
            <p:seq concurrent="1" nextAc="seek">
              <p:cTn id="32" restart="whenNotActive" fill="hold" evtFilter="cancelBubble" nodeType="interactiveSeq">
                <p:stCondLst>
                  <p:cond evt="onClick" delay="0">
                    <p:tgtEl>
                      <p:spTgt spid="15668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4992" fill="hold"/>
                                        <p:tgtEl>
                                          <p:spTgt spid="156681"/>
                                        </p:tgtEl>
                                      </p:cBhvr>
                                    </p:cmd>
                                  </p:childTnLst>
                                </p:cTn>
                              </p:par>
                            </p:childTnLst>
                          </p:cTn>
                        </p:par>
                      </p:childTnLst>
                    </p:cTn>
                  </p:par>
                </p:childTnLst>
              </p:cTn>
              <p:nextCondLst>
                <p:cond evt="onClick" delay="0">
                  <p:tgtEl>
                    <p:spTgt spid="156681"/>
                  </p:tgtEl>
                </p:cond>
              </p:nextCondLst>
            </p:seq>
            <p:seq concurrent="1" nextAc="seek">
              <p:cTn id="37" restart="whenNotActive" fill="hold" evtFilter="cancelBubble" nodeType="interactiveSeq">
                <p:stCondLst>
                  <p:cond evt="onClick" delay="0">
                    <p:tgtEl>
                      <p:spTgt spid="156682"/>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4992" fill="hold"/>
                                        <p:tgtEl>
                                          <p:spTgt spid="156682"/>
                                        </p:tgtEl>
                                      </p:cBhvr>
                                    </p:cmd>
                                  </p:childTnLst>
                                </p:cTn>
                              </p:par>
                            </p:childTnLst>
                          </p:cTn>
                        </p:par>
                      </p:childTnLst>
                    </p:cTn>
                  </p:par>
                </p:childTnLst>
              </p:cTn>
              <p:nextCondLst>
                <p:cond evt="onClick" delay="0">
                  <p:tgtEl>
                    <p:spTgt spid="156682"/>
                  </p:tgtEl>
                </p:cond>
              </p:nextCondLst>
            </p:seq>
            <p:seq concurrent="1" nextAc="seek">
              <p:cTn id="42" restart="whenNotActive" fill="hold" evtFilter="cancelBubble" nodeType="interactiveSeq">
                <p:stCondLst>
                  <p:cond evt="onClick" delay="0">
                    <p:tgtEl>
                      <p:spTgt spid="156683"/>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mediacall" presetSubtype="0" fill="hold" nodeType="clickEffect">
                                  <p:stCondLst>
                                    <p:cond delay="0"/>
                                  </p:stCondLst>
                                  <p:childTnLst>
                                    <p:cmd type="call" cmd="playFrom(0.0)">
                                      <p:cBhvr>
                                        <p:cTn id="46" dur="4992" fill="hold"/>
                                        <p:tgtEl>
                                          <p:spTgt spid="156683"/>
                                        </p:tgtEl>
                                      </p:cBhvr>
                                    </p:cmd>
                                  </p:childTnLst>
                                </p:cTn>
                              </p:par>
                            </p:childTnLst>
                          </p:cTn>
                        </p:par>
                      </p:childTnLst>
                    </p:cTn>
                  </p:par>
                </p:childTnLst>
              </p:cTn>
              <p:nextCondLst>
                <p:cond evt="onClick" delay="0">
                  <p:tgtEl>
                    <p:spTgt spid="156683"/>
                  </p:tgtEl>
                </p:cond>
              </p:nextCondLst>
            </p:seq>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156675"/>
                </p:tgtEl>
              </p:cMediaNode>
            </p:audio>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56676"/>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156677"/>
                </p:tgtEl>
              </p:cMediaNode>
            </p:audio>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56678"/>
                </p:tgtEl>
              </p:cMediaNode>
            </p:audio>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156679"/>
                </p:tgtEl>
              </p:cMediaNode>
            </p:audio>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156680"/>
                </p:tgtEl>
              </p:cMediaNode>
            </p:audio>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156681"/>
                </p:tgtEl>
              </p:cMediaNode>
            </p:audio>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156682"/>
                </p:tgtEl>
              </p:cMediaNode>
            </p:audio>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15668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標準デザイン">
  <a:themeElements>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PALAB-ueVer">
  <a:themeElements>
    <a:clrScheme name="SPALAB-ue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ALAB-ueVer">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FF"/>
        </a:solidFill>
        <a:ln w="38100">
          <a:noFill/>
          <a:round/>
          <a:headEnd/>
          <a:tailEnd/>
        </a:ln>
        <a:effectLst>
          <a:outerShdw blurRad="50800" dist="38100" dir="2700000" algn="tl" rotWithShape="0">
            <a:prstClr val="black">
              <a:alpha val="40000"/>
            </a:prstClr>
          </a:outerShdw>
        </a:effectLst>
        <a:scene3d>
          <a:camera prst="orthographicFront"/>
          <a:lightRig rig="threePt" dir="t"/>
        </a:scene3d>
        <a:sp3d>
          <a:bevelT/>
          <a:bevelB/>
        </a:sp3d>
      </a:spPr>
      <a:bodyPr wrap="none" rtlCol="0" anchor="ctr"/>
      <a:lstStyle>
        <a:defPPr algn="ctr">
          <a:defRPr kumimoji="1" sz="3200" dirty="0" smtClean="0">
            <a:solidFill>
              <a:schemeClr val="bg1"/>
            </a:solidFill>
            <a:latin typeface="ＭＳ Ｐゴシック" pitchFamily="50" charset="-128"/>
          </a:defRPr>
        </a:defPPr>
      </a:lstStyle>
    </a:spDef>
    <a:txDef>
      <a:spPr>
        <a:noFill/>
      </a:spPr>
      <a:bodyPr wrap="square" rtlCol="0">
        <a:spAutoFit/>
      </a:bodyPr>
      <a:lstStyle>
        <a:defPPr algn="ctr">
          <a:defRPr kumimoji="1" sz="2400" dirty="0" smtClean="0">
            <a:latin typeface="ＭＳ Ｐゴシック" pitchFamily="50" charset="-128"/>
          </a:defRPr>
        </a:defPPr>
      </a:lstStyle>
    </a:txDef>
  </a:objectDefaults>
  <a:extraClrSchemeLst>
    <a:extraClrScheme>
      <a:clrScheme name="SPALAB-ue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LAB-ue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LAB-ue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LAB-ue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LAB-ue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LAB-ue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LAB-ue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LAB-ue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LAB-ue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LAB-ue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LAB-ue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LAB-ue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PALAB">
  <a:themeElements>
    <a:clrScheme name="SPAL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ALA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SPAL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LA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LA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LA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LA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LA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LA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LA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LA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LA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LA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LA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PALAB">
  <a:themeElements>
    <a:clrScheme name="SPAL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ALA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SPAL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LA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LA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LA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LA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LA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LA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LA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LA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LA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LA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LA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869</Words>
  <Application>Microsoft Office PowerPoint</Application>
  <PresentationFormat>画面に合わせる (4:3)</PresentationFormat>
  <Paragraphs>67</Paragraphs>
  <Slides>4</Slides>
  <Notes>4</Notes>
  <HiddenSlides>0</HiddenSlides>
  <MMClips>21</MMClips>
  <ScaleCrop>false</ScaleCrop>
  <HeadingPairs>
    <vt:vector size="4" baseType="variant">
      <vt:variant>
        <vt:lpstr>テーマ</vt:lpstr>
      </vt:variant>
      <vt:variant>
        <vt:i4>5</vt:i4>
      </vt:variant>
      <vt:variant>
        <vt:lpstr>スライド タイトル</vt:lpstr>
      </vt:variant>
      <vt:variant>
        <vt:i4>4</vt:i4>
      </vt:variant>
    </vt:vector>
  </HeadingPairs>
  <TitlesOfParts>
    <vt:vector size="9" baseType="lpstr">
      <vt:lpstr>Office ​​テーマ</vt:lpstr>
      <vt:lpstr>3_標準デザイン</vt:lpstr>
      <vt:lpstr>SPALAB-ueVer</vt:lpstr>
      <vt:lpstr>SPALAB</vt:lpstr>
      <vt:lpstr>1_SPALAB</vt:lpstr>
      <vt:lpstr>音声強調処理の問題点‐アーチファクトの発生‐</vt:lpstr>
      <vt:lpstr>統計推定における音色の差を聞いてみよう！</vt:lpstr>
      <vt:lpstr>ミュージカルノイズの発生量を抑える アレー信号処理と非線形処理の統合手法</vt:lpstr>
      <vt:lpstr>実験結果：入力がガウス性雑音の場合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音声強調処理の問題点‐アーチファクトの発生‐</dc:title>
  <dc:creator>sawatari</dc:creator>
  <cp:lastModifiedBy>sawatari</cp:lastModifiedBy>
  <cp:revision>1</cp:revision>
  <dcterms:created xsi:type="dcterms:W3CDTF">2020-04-06T18:11:43Z</dcterms:created>
  <dcterms:modified xsi:type="dcterms:W3CDTF">2020-04-06T18:13:55Z</dcterms:modified>
</cp:coreProperties>
</file>